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8" r:id="rId6"/>
    <p:sldId id="283" r:id="rId7"/>
    <p:sldId id="282" r:id="rId8"/>
    <p:sldId id="260" r:id="rId9"/>
    <p:sldId id="267" r:id="rId10"/>
    <p:sldId id="272" r:id="rId11"/>
    <p:sldId id="285" r:id="rId12"/>
    <p:sldId id="284" r:id="rId13"/>
    <p:sldId id="261" r:id="rId14"/>
    <p:sldId id="262" r:id="rId15"/>
    <p:sldId id="286" r:id="rId16"/>
    <p:sldId id="278" r:id="rId17"/>
    <p:sldId id="287" r:id="rId18"/>
    <p:sldId id="288" r:id="rId19"/>
    <p:sldId id="289" r:id="rId20"/>
    <p:sldId id="290" r:id="rId21"/>
    <p:sldId id="291" r:id="rId22"/>
    <p:sldId id="292" r:id="rId23"/>
    <p:sldId id="29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87F"/>
    <a:srgbClr val="5A4379"/>
    <a:srgbClr val="A9A913"/>
    <a:srgbClr val="E6E6E6"/>
    <a:srgbClr val="B53164"/>
    <a:srgbClr val="225B5F"/>
    <a:srgbClr val="0F1722"/>
    <a:srgbClr val="348151"/>
    <a:srgbClr val="1B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96" y="288"/>
      </p:cViewPr>
      <p:guideLst>
        <p:guide orient="horz" pos="2160"/>
        <p:guide pos="3840"/>
        <p:guide orient="horz" pos="31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4FC509-A25D-4AC1-956B-244FAC61AF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DCBDF-04F2-4646-A118-9A2CBABEDF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3C146-E2BA-41EA-8AE9-0C67692768F2}" type="datetimeFigureOut">
              <a:rPr lang="en-US" smtClean="0"/>
              <a:t>16-Oct-19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D4EF4-9023-4CAF-937E-F78CF009DB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00887-CA61-4CEF-BD28-E51D6F957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0C303-0EDA-42E1-9745-6C6A39A7B5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66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D3EB6-8099-4744-9273-C8C1DD61A2EA}" type="datetimeFigureOut">
              <a:rPr lang="en-US" noProof="0" smtClean="0"/>
              <a:t>16-Oct-19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40A10-6036-4879-816D-55C01FC9484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573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3972B-EDCE-4AC3-982F-1BCA8771C8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9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313B4B-5B98-4B33-885A-DF7669E72D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5336" y="117298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63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16" y="707529"/>
            <a:ext cx="7118056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92016" y="1625821"/>
            <a:ext cx="7096709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4314481" y="1375202"/>
            <a:ext cx="7877519" cy="100800"/>
            <a:chOff x="245550" y="3240138"/>
            <a:chExt cx="40159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  <a:endCxn id="13" idx="6"/>
            </p:cNvCxnSpPr>
            <p:nvPr userDrawn="1"/>
          </p:nvCxnSpPr>
          <p:spPr>
            <a:xfrm>
              <a:off x="245550" y="3290538"/>
              <a:ext cx="40159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3723" y="3301941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716329" y="3394494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92016" y="3394494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A5D8D7D-F37C-49AD-98F0-641CE42B8A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723" y="4594663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21FF93D-8384-4E22-8645-BDE6AB98348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716329" y="4687216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A358F36-EA77-462E-9158-AFDF1D449A1A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292016" y="4687216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11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ith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3242645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4872948"/>
            <a:ext cx="4443165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4581382"/>
            <a:ext cx="4370400" cy="100800"/>
            <a:chOff x="-1228304" y="3240138"/>
            <a:chExt cx="4370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432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041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33023" y="4551485"/>
            <a:ext cx="5855702" cy="120807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DC059E4-36DE-4100-8F15-85A9F37E84FE}"/>
              </a:ext>
            </a:extLst>
          </p:cNvPr>
          <p:cNvSpPr/>
          <p:nvPr userDrawn="1"/>
        </p:nvSpPr>
        <p:spPr>
          <a:xfrm>
            <a:off x="3616960" y="859665"/>
            <a:ext cx="2121408" cy="212140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E475F8-9B44-4A3E-9F99-CF0346C89B8E}"/>
              </a:ext>
            </a:extLst>
          </p:cNvPr>
          <p:cNvSpPr/>
          <p:nvPr userDrawn="1"/>
        </p:nvSpPr>
        <p:spPr>
          <a:xfrm>
            <a:off x="5522965" y="836613"/>
            <a:ext cx="2816352" cy="28163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5FAF95-28E9-4D03-884C-A89CBC8B61DC}"/>
              </a:ext>
            </a:extLst>
          </p:cNvPr>
          <p:cNvSpPr/>
          <p:nvPr userDrawn="1"/>
        </p:nvSpPr>
        <p:spPr>
          <a:xfrm>
            <a:off x="8123915" y="859665"/>
            <a:ext cx="3273552" cy="32735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F221D05-AC12-4B7C-A00B-E28F93E23D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1931" y="1382322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3904B01-A725-4CE3-9321-D42F3E29670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927524" y="2363691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9CE08AF-782B-4514-BE33-D3AED71A734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06132" y="1185842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614098B4-704D-42A8-B776-2C93C30C39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3495" y="1767897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E6465F4-0B4D-4B43-BE59-BC984FE8EF05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189088" y="2753338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DBC997E-F996-4F59-A610-3C8558F180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67696" y="1537655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D2098E46-8023-469E-86ED-39848BCA69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14444" y="2049128"/>
            <a:ext cx="2010420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3715D94-9DBE-476D-B2A4-208BC6D40C3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981735" y="3034569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6E1A50B-8AFF-497B-8AEC-C61D95DC068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089050" y="1818886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BILLION</a:t>
            </a:r>
          </a:p>
        </p:txBody>
      </p:sp>
    </p:spTree>
    <p:extLst>
      <p:ext uri="{BB962C8B-B14F-4D97-AF65-F5344CB8AC3E}">
        <p14:creationId xmlns:p14="http://schemas.microsoft.com/office/powerpoint/2010/main" val="394292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1625821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1851" y="3335524"/>
            <a:ext cx="4817836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8826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08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105" y="707529"/>
            <a:ext cx="3704150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>
            <a:off x="-6" y="1374243"/>
            <a:ext cx="4319045" cy="100800"/>
            <a:chOff x="646012" y="3239179"/>
            <a:chExt cx="220185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2" y="3290538"/>
              <a:ext cx="216563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2796480" y="3239179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58A093A6-410B-4E4B-BA54-D31E8313D9B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28670" y="2872719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C852F764-614E-4E0D-B231-E5EF9B5D3A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06105" y="2171148"/>
            <a:ext cx="1655064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0349F007-C349-4EF3-A61F-86C43BEB547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729582" y="445626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6" name="Picture Placeholder 11" descr="Competitors logos quadrant">
            <a:extLst>
              <a:ext uri="{FF2B5EF4-FFF2-40B4-BE49-F238E27FC236}">
                <a16:creationId xmlns:a16="http://schemas.microsoft.com/office/drawing/2014/main" id="{FEA8BDDC-623F-4C67-AD04-E7801B53701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7" name="Picture Placeholder 11" descr="Competitors logos quadrant">
            <a:extLst>
              <a:ext uri="{FF2B5EF4-FFF2-40B4-BE49-F238E27FC236}">
                <a16:creationId xmlns:a16="http://schemas.microsoft.com/office/drawing/2014/main" id="{28B0D00B-97E7-4133-B35A-AC2EF334CD2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10067" y="458883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8" name="Picture Placeholder 11" descr="Competitors logos quadrant">
            <a:extLst>
              <a:ext uri="{FF2B5EF4-FFF2-40B4-BE49-F238E27FC236}">
                <a16:creationId xmlns:a16="http://schemas.microsoft.com/office/drawing/2014/main" id="{8D1A7417-EFAD-46F6-ADA5-117D4C7B1A9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497745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D4B80E14-BBC8-42CC-8777-FFF50D168A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9869" y="3642757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5033551-3DD0-4EBE-8DFD-9335F8BA92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15481" y="5884080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C507E62-D7F3-4E81-8DE2-5A7084588A3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5481" y="1343118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61EF622D-8E08-41C3-BEBA-2274C2AB487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17999" y="1977257"/>
            <a:ext cx="1481328" cy="758952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690ADA54-0156-49A9-AEF7-A4972EEB15A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51686" y="3642757"/>
            <a:ext cx="2741612" cy="24888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193FB7-0142-40DD-9186-F3156B0AE4B0}"/>
              </a:ext>
            </a:extLst>
          </p:cNvPr>
          <p:cNvGrpSpPr/>
          <p:nvPr userDrawn="1"/>
        </p:nvGrpSpPr>
        <p:grpSpPr>
          <a:xfrm>
            <a:off x="6045600" y="1376748"/>
            <a:ext cx="100800" cy="5481252"/>
            <a:chOff x="6045600" y="1376748"/>
            <a:chExt cx="100800" cy="548125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D1389D4-2EB7-40E2-B21B-4EE70FCA2236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3389377" y="4151376"/>
              <a:ext cx="54132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48E795-AD00-4819-94E4-A5211D331715}"/>
                </a:ext>
              </a:extLst>
            </p:cNvPr>
            <p:cNvSpPr/>
            <p:nvPr userDrawn="1"/>
          </p:nvSpPr>
          <p:spPr>
            <a:xfrm>
              <a:off x="6045600" y="137674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BD97BD-35F4-4534-8B74-24D44A99BC58}"/>
              </a:ext>
            </a:extLst>
          </p:cNvPr>
          <p:cNvGrpSpPr/>
          <p:nvPr userDrawn="1"/>
        </p:nvGrpSpPr>
        <p:grpSpPr>
          <a:xfrm rot="5400000">
            <a:off x="5669857" y="-1673474"/>
            <a:ext cx="100800" cy="11440514"/>
            <a:chOff x="6045600" y="1329588"/>
            <a:chExt cx="100800" cy="1144051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8351F13-467F-49F8-8279-C5B29A51798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08032" y="7082102"/>
              <a:ext cx="113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9AA12FA-7959-4581-B344-DF9E7B0AD37A}"/>
                </a:ext>
              </a:extLst>
            </p:cNvPr>
            <p:cNvSpPr/>
            <p:nvPr userDrawn="1"/>
          </p:nvSpPr>
          <p:spPr>
            <a:xfrm>
              <a:off x="6045600" y="132958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558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512271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148315"/>
            <a:ext cx="2216876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97696"/>
            <a:ext cx="3360726" cy="100800"/>
            <a:chOff x="0" y="3240138"/>
            <a:chExt cx="336072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27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25992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DA80730C-5AC9-41A0-ACC5-624F0652D6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5261" y="2631676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72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515B23A8-23EB-4E6E-A24C-4154570D7D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6251" y="2015540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C12919ED-FD55-4081-BB4A-2B2FDA3BED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97240" y="1239687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A6259C-432B-4405-9E82-995AF092FB7A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4068065" y="1728891"/>
            <a:ext cx="179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BC485E-8BCE-479F-A7E9-7F9E193E6E96}"/>
              </a:ext>
            </a:extLst>
          </p:cNvPr>
          <p:cNvCxnSpPr>
            <a:cxnSpLocks/>
          </p:cNvCxnSpPr>
          <p:nvPr userDrawn="1"/>
        </p:nvCxnSpPr>
        <p:spPr>
          <a:xfrm>
            <a:off x="4964465" y="836613"/>
            <a:ext cx="592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094BC6-BA16-4E05-868C-3AE971AF3DA4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10688444" y="1030491"/>
            <a:ext cx="3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130EC6-4A8D-447F-862E-E5A693E68C8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25455" y="837355"/>
            <a:ext cx="0" cy="1178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151266" y="4543170"/>
            <a:ext cx="2589369" cy="128095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151265" y="4246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151265" y="3883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FE2A8C5-F462-436C-B748-BBE5D58CB8B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48861" y="3849559"/>
            <a:ext cx="2589369" cy="178695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86DAC0D-9859-40A1-8456-F0B43D96718B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048860" y="355285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7B983EE-F89D-4F09-8A9F-2347FA36421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048860" y="319029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30DD128-A937-4A2F-B070-523A5BAAE260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975159" y="3147170"/>
            <a:ext cx="2589369" cy="2311934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737B87C-E3C0-46B2-8B79-63EB6049150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8975158" y="2850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22F76863-7DCD-4365-80F0-001D51F0877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975158" y="2487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07827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600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F8EF-728B-45C1-87D8-4AD8FA8F371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03275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395C5B4-6B03-4F70-96F8-3AE3A7817B5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096000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891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6466" y="707529"/>
            <a:ext cx="2673606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TIMELINE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7803" y="1625821"/>
            <a:ext cx="2262267" cy="2021536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9186215" y="1375202"/>
            <a:ext cx="3005785" cy="100800"/>
            <a:chOff x="2729180" y="3240138"/>
            <a:chExt cx="153234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29180" y="3290538"/>
              <a:ext cx="1504927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8284" y="685667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30241" y="1079309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930241" y="786637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D3A3AB-488E-4090-9FD5-E005D5A9ECF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2094269" y="34290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D6729DC-C5B3-485B-B5CD-F06FC3CAFD9A}"/>
              </a:ext>
            </a:extLst>
          </p:cNvPr>
          <p:cNvSpPr/>
          <p:nvPr userDrawn="1"/>
        </p:nvSpPr>
        <p:spPr>
          <a:xfrm>
            <a:off x="5372392" y="959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046DD7-8FB2-43D4-8E94-3D35DC3E2891}"/>
              </a:ext>
            </a:extLst>
          </p:cNvPr>
          <p:cNvSpPr/>
          <p:nvPr userDrawn="1"/>
        </p:nvSpPr>
        <p:spPr>
          <a:xfrm>
            <a:off x="5372392" y="5362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20A73A-D3CB-4E04-B7E2-F3696B8ACDEA}"/>
              </a:ext>
            </a:extLst>
          </p:cNvPr>
          <p:cNvSpPr/>
          <p:nvPr userDrawn="1"/>
        </p:nvSpPr>
        <p:spPr>
          <a:xfrm>
            <a:off x="5372392" y="2427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E2B01F0-78A8-41AE-95B8-811603402031}"/>
              </a:ext>
            </a:extLst>
          </p:cNvPr>
          <p:cNvSpPr/>
          <p:nvPr userDrawn="1"/>
        </p:nvSpPr>
        <p:spPr>
          <a:xfrm>
            <a:off x="5372392" y="3894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70E382B-B932-45B7-BD95-6D722A4A2480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930241" y="2532448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F096B52-06C2-46DF-BB33-70D931283F1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930241" y="2239776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D87FD43-95C9-4217-AD5F-FE02E28AD4C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930241" y="398558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6706CEB-523E-4248-9A66-5D139D8B0DE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930241" y="369291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ADC931C-F9B2-467E-A024-CB5BE74BAD8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930241" y="543872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A301DE6-2E75-41F5-9314-B269815BA3F3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930241" y="514605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B9154606-4DE0-4DC7-830A-371423BE42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18284" y="2153566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AC8C127-0F88-413C-B7BA-2ED0F81E7D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8284" y="3621465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63C5707A-6E08-4B58-A5FE-40063DB6548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18284" y="5089363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627535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60000"/>
            <a:ext cx="391159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890303"/>
            <a:ext cx="3275463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598737"/>
            <a:ext cx="3764756" cy="100800"/>
            <a:chOff x="-1228304" y="3240138"/>
            <a:chExt cx="376475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672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435652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3F646CE6-E75B-4112-896D-5A26E1F1520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18150" y="860425"/>
            <a:ext cx="5870575" cy="4867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3923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608523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244567"/>
            <a:ext cx="2828198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2258048" cy="100800"/>
            <a:chOff x="0" y="3240138"/>
            <a:chExt cx="2258048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216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157248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128617" y="4355032"/>
            <a:ext cx="2066544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128616" y="4042831"/>
            <a:ext cx="2066544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128616" y="3428999"/>
            <a:ext cx="2066544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84A57B-147A-4287-AA6B-E508A9222F7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130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DBE0996-CEA3-41C3-A75A-84DC3C2B519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8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F7B28261-CB14-4E4E-AA66-A0239B3DD28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629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AA53E0C-9536-4177-A63F-0E2565EC53C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127048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7EF8E36-183B-420B-AF25-17CFA963987A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127047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8DA6E86-8039-4690-AFE1-7CCF07B7CBAF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127047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33214B9-0452-4C8B-AB10-922F3C3BCF01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629217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5C23113-D98B-48C7-A675-4FD5F50333F3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629216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09781257-B563-41E0-B9E6-9C7330084BCC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627903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32EC27-ACD8-47C0-A3ED-E4ED58D88358}"/>
              </a:ext>
            </a:extLst>
          </p:cNvPr>
          <p:cNvCxnSpPr/>
          <p:nvPr userDrawn="1"/>
        </p:nvCxnSpPr>
        <p:spPr>
          <a:xfrm>
            <a:off x="6195160" y="2217849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E8819A-135C-4A5C-9F6A-A3BE05AA294F}"/>
              </a:ext>
            </a:extLst>
          </p:cNvPr>
          <p:cNvCxnSpPr/>
          <p:nvPr userDrawn="1"/>
        </p:nvCxnSpPr>
        <p:spPr>
          <a:xfrm>
            <a:off x="8703909" y="2216687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2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395281" y="1375202"/>
            <a:ext cx="4796719" cy="100800"/>
            <a:chOff x="439494" y="3240138"/>
            <a:chExt cx="299490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494" y="3290538"/>
              <a:ext cx="2944508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958968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958968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F07C5-314A-4EA8-B78F-7A51C234D3A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21841" y="2764036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91060D-E361-43B0-BFD7-43D7CC4E5CCD}"/>
              </a:ext>
            </a:extLst>
          </p:cNvPr>
          <p:cNvCxnSpPr>
            <a:cxnSpLocks/>
          </p:cNvCxnSpPr>
          <p:nvPr userDrawn="1"/>
        </p:nvCxnSpPr>
        <p:spPr>
          <a:xfrm>
            <a:off x="0" y="3288596"/>
            <a:ext cx="72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957127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957127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20000" y="4191893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11670" y="4028309"/>
            <a:ext cx="3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ACF15AB-FF8A-422B-840D-88503024E5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708709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FC2028F-7DFE-412D-97DF-707D128D95E0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708709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4349A4F0-1181-4A58-BFD4-4783CD130356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704578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C1D5D83-8D32-491F-87EB-9DA9360D4F2B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704578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120723F-A42C-4B81-97FD-6F575E5C2584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9453870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7D068F1-398F-4D11-977C-080C8151C786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9453870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795705E-C5CB-46CC-9E41-D2269E07BC15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9452029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0211A2B-0F3C-4DBE-AE01-069AE7FC3468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452029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E5E9742-C670-47AB-AA69-AE65D7915B06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531847" y="5364000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58712DB-5183-45D8-9ABB-6E07956580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7274194" y="5363999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417A32F4-3459-4A31-A90E-AA771FD4D49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67451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63549FA7-92E5-4DB1-92FA-15902DFD37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14902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0F62D330-6A30-4A65-89DA-EDFE4AAD343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69292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A3FC286B-05E7-4E48-A7FD-19780034911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16743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43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99DC18-D353-427C-B849-0204F13D9B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833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r>
              <a:rPr lang="en-US" noProof="0"/>
              <a:t>PITCH</a:t>
            </a:r>
            <a:br>
              <a:rPr lang="en-US" noProof="0"/>
            </a:br>
            <a:r>
              <a:rPr lang="en-US" noProof="0"/>
              <a:t>DECK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293BA4F-7776-4C41-BE4F-7247935D5C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6368" y="307960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7692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461974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092276"/>
            <a:ext cx="4443165" cy="10088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11097"/>
            <a:ext cx="3149152" cy="100800"/>
            <a:chOff x="-1228304" y="3250524"/>
            <a:chExt cx="3149152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09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1820048" y="3250524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A5180A6-7D2B-4341-A749-16387D907EEF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62770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9DFBEE7-50AA-4F4F-8B5D-AD23ECAD9919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62769" y="4499972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06EAF0C-F17D-47D6-BAA1-16745F4F70D9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3193135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091E31C-C1DC-4D72-8C9E-3B6BD91E72AF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3193134" y="4499972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62E753C-C8BE-457D-9B22-6A8227347A67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5123499" y="4142294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C1E8F6C-0BDD-4AFA-9E8D-5EF61AA59F5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123498" y="4503655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70C9772-55FF-4449-988F-6CDDE075E730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1262770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5EE6DCE-6A55-4D95-85F7-E22E3E268256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1262769" y="5188111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4DC7882-7541-4AEA-95FE-DDBCF6F9CA32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3193135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542D500-4CD6-4FDE-9133-F8020797D9B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3193134" y="5188111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00C362B-BA02-4F7D-86F6-3F6F2EF20D04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5123499" y="4830433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213E497-634E-40E7-BF08-765CC21529E2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5123498" y="5191794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01C659-0131-449B-BA07-5BC568F00BF0}"/>
              </a:ext>
            </a:extLst>
          </p:cNvPr>
          <p:cNvSpPr/>
          <p:nvPr userDrawn="1"/>
        </p:nvSpPr>
        <p:spPr>
          <a:xfrm>
            <a:off x="790959" y="4258650"/>
            <a:ext cx="384048" cy="384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9CB80EA-A8D6-4099-9412-0C14095755FF}"/>
              </a:ext>
            </a:extLst>
          </p:cNvPr>
          <p:cNvSpPr/>
          <p:nvPr userDrawn="1"/>
        </p:nvSpPr>
        <p:spPr>
          <a:xfrm>
            <a:off x="790959" y="4965077"/>
            <a:ext cx="384048" cy="384048"/>
          </a:xfrm>
          <a:prstGeom prst="ellipse">
            <a:avLst/>
          </a:prstGeom>
          <a:solidFill>
            <a:srgbClr val="22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E20CCE5-B889-49FE-8FA6-A6F0F11A5D91}"/>
              </a:ext>
            </a:extLst>
          </p:cNvPr>
          <p:cNvSpPr/>
          <p:nvPr userDrawn="1"/>
        </p:nvSpPr>
        <p:spPr>
          <a:xfrm>
            <a:off x="2725217" y="4261982"/>
            <a:ext cx="384048" cy="38404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69A77E3-4AFB-45BB-8FDC-4AD084EA9D23}"/>
              </a:ext>
            </a:extLst>
          </p:cNvPr>
          <p:cNvSpPr/>
          <p:nvPr userDrawn="1"/>
        </p:nvSpPr>
        <p:spPr>
          <a:xfrm>
            <a:off x="2725217" y="4968409"/>
            <a:ext cx="384048" cy="384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3A8B986-3280-4EAC-846B-9167ECC55646}"/>
              </a:ext>
            </a:extLst>
          </p:cNvPr>
          <p:cNvSpPr/>
          <p:nvPr userDrawn="1"/>
        </p:nvSpPr>
        <p:spPr>
          <a:xfrm>
            <a:off x="4660323" y="4257848"/>
            <a:ext cx="384048" cy="384048"/>
          </a:xfrm>
          <a:prstGeom prst="ellipse">
            <a:avLst/>
          </a:prstGeom>
          <a:solidFill>
            <a:srgbClr val="B53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AE6D315-5EC0-4956-B7BF-B94D2AFE679B}"/>
              </a:ext>
            </a:extLst>
          </p:cNvPr>
          <p:cNvSpPr/>
          <p:nvPr userDrawn="1"/>
        </p:nvSpPr>
        <p:spPr>
          <a:xfrm>
            <a:off x="4660323" y="4964275"/>
            <a:ext cx="384048" cy="384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9ED8422E-0C74-45EF-B794-252146C6639A}"/>
              </a:ext>
            </a:extLst>
          </p:cNvPr>
          <p:cNvSpPr>
            <a:spLocks noGrp="1"/>
          </p:cNvSpPr>
          <p:nvPr>
            <p:ph type="chart" sz="quarter" idx="55"/>
          </p:nvPr>
        </p:nvSpPr>
        <p:spPr>
          <a:xfrm>
            <a:off x="6924675" y="860425"/>
            <a:ext cx="4483100" cy="45735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B7C827-F016-49F6-B775-FAC0E6420466}"/>
              </a:ext>
            </a:extLst>
          </p:cNvPr>
          <p:cNvSpPr/>
          <p:nvPr userDrawn="1"/>
        </p:nvSpPr>
        <p:spPr>
          <a:xfrm>
            <a:off x="6905624" y="905669"/>
            <a:ext cx="4483100" cy="448310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0F8D2C7-9093-4F92-B8A4-D819FEE69F1F}"/>
              </a:ext>
            </a:extLst>
          </p:cNvPr>
          <p:cNvSpPr/>
          <p:nvPr userDrawn="1"/>
        </p:nvSpPr>
        <p:spPr>
          <a:xfrm>
            <a:off x="8294757" y="2294802"/>
            <a:ext cx="1704834" cy="1704834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E9D0C0-04C1-4621-8B2D-E65A25A8DCF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75514" y="450000"/>
            <a:ext cx="90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90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411243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564787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2314168"/>
            <a:ext cx="5267325" cy="1008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3189568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CF430BFB-0A7C-4FB8-B93B-8DA19F3E6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710" y="1792784"/>
            <a:ext cx="6073999" cy="37216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6978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F099F-79D2-486F-A4B2-DD4F699752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8965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FF22294-F2E5-4C74-A30C-46BA988FD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959" y="1546091"/>
            <a:ext cx="4846923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C5C0DA6-1B31-4BDF-BAEB-BF7978102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083960"/>
            <a:ext cx="4586288" cy="509472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August Bergqvist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E1647C9-9AC1-4500-A56E-94CABC656E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605CECB-8164-4428-B478-98C42902F9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+7 888 999-000-11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39B56C4-E128-4995-91CC-64C268BC76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4772DA1-74CC-430C-9A8E-5A6586692C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Bergqvist@vanarsdelltd.com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073B5B-2BE3-49D1-A646-1492F534C9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noProof="0"/>
              <a:t>Website: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2D10EDD-0329-4443-8665-7603E4A83B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www.vanarsdelltd.com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591C52-0202-44BA-A6BE-E2362516B893}"/>
              </a:ext>
            </a:extLst>
          </p:cNvPr>
          <p:cNvGrpSpPr/>
          <p:nvPr userDrawn="1"/>
        </p:nvGrpSpPr>
        <p:grpSpPr>
          <a:xfrm>
            <a:off x="801543" y="2750589"/>
            <a:ext cx="4569895" cy="100800"/>
            <a:chOff x="808548" y="2750589"/>
            <a:chExt cx="4569895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ECBEDE0-51BB-48BD-AAAD-63B6F60C1D57}"/>
                </a:ext>
              </a:extLst>
            </p:cNvPr>
            <p:cNvSpPr/>
            <p:nvPr userDrawn="1"/>
          </p:nvSpPr>
          <p:spPr>
            <a:xfrm flipH="1">
              <a:off x="5277642" y="2750589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E1608D-F119-4C0D-8D91-7CB089C037C8}"/>
              </a:ext>
            </a:extLst>
          </p:cNvPr>
          <p:cNvGrpSpPr/>
          <p:nvPr userDrawn="1"/>
        </p:nvGrpSpPr>
        <p:grpSpPr>
          <a:xfrm>
            <a:off x="801543" y="1660573"/>
            <a:ext cx="4575417" cy="105664"/>
            <a:chOff x="808548" y="2745725"/>
            <a:chExt cx="4575417" cy="10566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DC0121-6865-4B65-A28B-1CEDB16AAD9E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86E3714-07DE-4318-B5BC-25F879B97D59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ECCE30B-E848-4C5E-83A1-A811D489E7B8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9817AEC-C67C-49A3-AC5A-669FD4D6D586}"/>
                </a:ext>
              </a:extLst>
            </p:cNvPr>
            <p:cNvSpPr/>
            <p:nvPr userDrawn="1"/>
          </p:nvSpPr>
          <p:spPr>
            <a:xfrm flipH="1">
              <a:off x="5283164" y="2745725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839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5B5AA-0D95-4C33-8EBC-90401B51BD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32" y="1912946"/>
            <a:ext cx="12185968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8934" y="457496"/>
            <a:ext cx="4494133" cy="804338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r>
              <a:rPr lang="en-US" noProof="0"/>
              <a:t>APPENDIX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8B302A-0F76-466E-9FCE-DCEECCBCF6C9}"/>
              </a:ext>
            </a:extLst>
          </p:cNvPr>
          <p:cNvGrpSpPr/>
          <p:nvPr userDrawn="1"/>
        </p:nvGrpSpPr>
        <p:grpSpPr>
          <a:xfrm>
            <a:off x="4736152" y="1509426"/>
            <a:ext cx="2719696" cy="100800"/>
            <a:chOff x="4732222" y="1509426"/>
            <a:chExt cx="2719696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4732222" y="1509426"/>
              <a:ext cx="2669296" cy="100800"/>
              <a:chOff x="1693969" y="3240138"/>
              <a:chExt cx="174043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1693969" y="3290538"/>
                <a:ext cx="16900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27C0C4F-6341-4BE0-931E-AAA6EA2AF137}"/>
                </a:ext>
              </a:extLst>
            </p:cNvPr>
            <p:cNvSpPr/>
            <p:nvPr userDrawn="1"/>
          </p:nvSpPr>
          <p:spPr>
            <a:xfrm flipH="1">
              <a:off x="7351117" y="1509426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6448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TESTIMONIALS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773282" y="1375202"/>
            <a:ext cx="4418718" cy="100800"/>
            <a:chOff x="675503" y="3240138"/>
            <a:chExt cx="2758897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5503" y="3290538"/>
              <a:ext cx="270849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22459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Customer Title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22459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</a:t>
            </a:r>
            <a:br>
              <a:rPr lang="en-US" noProof="0"/>
            </a:br>
            <a:r>
              <a:rPr lang="en-US" noProof="0"/>
              <a:t>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447783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00995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92A7B-1C40-4AEB-92C3-C35F8C01F1F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3253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E312F1-B417-47B6-97E4-7CCA31034F82}"/>
              </a:ext>
            </a:extLst>
          </p:cNvPr>
          <p:cNvSpPr/>
          <p:nvPr userDrawn="1"/>
        </p:nvSpPr>
        <p:spPr>
          <a:xfrm>
            <a:off x="2950595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3DB5D84-04D8-4536-A06B-AED76E7C51D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4586638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Customer Title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3AB0AC7E-7919-422E-95A1-82E8B125756D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4586638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</a:t>
            </a:r>
            <a:br>
              <a:rPr lang="en-US" noProof="0"/>
            </a:br>
            <a:r>
              <a:rPr lang="en-US" noProof="0"/>
              <a:t>text</a:t>
            </a:r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B44FD76B-D1AE-458B-AF32-E4AA246B088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211962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D22CD4-7F86-495D-B381-7D706058B916}"/>
              </a:ext>
            </a:extLst>
          </p:cNvPr>
          <p:cNvCxnSpPr>
            <a:cxnSpLocks/>
          </p:cNvCxnSpPr>
          <p:nvPr userDrawn="1"/>
        </p:nvCxnSpPr>
        <p:spPr>
          <a:xfrm flipV="1">
            <a:off x="6765174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1BA0EB90-BA97-4A18-AD3D-1E839B636DE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56743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D057A87-963C-4F8A-BD4C-959BF8AF699B}"/>
              </a:ext>
            </a:extLst>
          </p:cNvPr>
          <p:cNvSpPr/>
          <p:nvPr userDrawn="1"/>
        </p:nvSpPr>
        <p:spPr>
          <a:xfrm>
            <a:off x="6714774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6BAFE05-9EC0-4C3C-AB0F-89A83361452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8350818" y="4992196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Customer Title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290BF8E2-78CA-4427-9231-3C5EDC272DEE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8350818" y="4187128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</a:t>
            </a:r>
            <a:br>
              <a:rPr lang="en-US" noProof="0"/>
            </a:br>
            <a:r>
              <a:rPr lang="en-US" noProof="0"/>
              <a:t>text</a:t>
            </a:r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ACA8732F-AB9E-4253-BB5A-5ADD5BA9B15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976142" y="4430694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B9A566A-8C97-4AE6-B9EF-7015874998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29354" y="3980054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45B69021-5E85-4B37-B529-366AC57512F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33161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407CD49-808A-445A-96C0-E3083C9FB390}"/>
              </a:ext>
            </a:extLst>
          </p:cNvPr>
          <p:cNvSpPr/>
          <p:nvPr userDrawn="1"/>
        </p:nvSpPr>
        <p:spPr>
          <a:xfrm>
            <a:off x="10478954" y="3925610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4131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980591"/>
            <a:ext cx="4187903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CASE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610893"/>
            <a:ext cx="4168311" cy="18975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319328"/>
            <a:ext cx="3866400" cy="100800"/>
            <a:chOff x="-1228304" y="3240138"/>
            <a:chExt cx="3866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81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537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2DA762C-1D45-43AA-9DB3-3D8DBE3EACF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267325" y="1126345"/>
            <a:ext cx="6086475" cy="266246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C3C1BF4-C955-4D71-87E4-BE0F7B61957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269967" y="3909256"/>
            <a:ext cx="6086475" cy="1822399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95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94387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2212679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970230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B07E0-C579-4C5F-9AD4-6AF791562924}"/>
              </a:ext>
            </a:extLst>
          </p:cNvPr>
          <p:cNvSpPr/>
          <p:nvPr userDrawn="1"/>
        </p:nvSpPr>
        <p:spPr>
          <a:xfrm>
            <a:off x="963549" y="1819285"/>
            <a:ext cx="4306824" cy="3648456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95" b="-1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5639F99-011E-49CF-8ABD-A4DB4439FB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5505" y="1976894"/>
            <a:ext cx="1819656" cy="3108960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28483B2-B562-448D-AEE1-556BC9366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102188" y="3517926"/>
            <a:ext cx="2057400" cy="1819656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5763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2737603-04DB-411C-B2D9-BDFF9AEE8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2023761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731781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900319" y="4671712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830765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noProof="0"/>
              <a:t>1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80001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8A4896B5-1C5E-47F0-8F0C-4EF97E356C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0319" y="3779907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7F4783-C8BA-411C-A188-4A4DAED10C02}"/>
              </a:ext>
            </a:extLst>
          </p:cNvPr>
          <p:cNvGrpSpPr/>
          <p:nvPr userDrawn="1"/>
        </p:nvGrpSpPr>
        <p:grpSpPr>
          <a:xfrm flipH="1">
            <a:off x="4416000" y="1375202"/>
            <a:ext cx="7776000" cy="100800"/>
            <a:chOff x="-322289" y="3240138"/>
            <a:chExt cx="5070122" cy="1008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59A2713-966D-4694-A067-D6BE1B2986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89" y="3290538"/>
              <a:ext cx="5070122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CA15F19-C2FE-4F13-9359-69E884CA83B9}"/>
                </a:ext>
              </a:extLst>
            </p:cNvPr>
            <p:cNvSpPr/>
            <p:nvPr userDrawn="1"/>
          </p:nvSpPr>
          <p:spPr>
            <a:xfrm>
              <a:off x="4682109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3577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4189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r>
              <a:rPr lang="en-US" noProof="0"/>
              <a:t>PITCH</a:t>
            </a:r>
            <a:br>
              <a:rPr lang="en-US" noProof="0"/>
            </a:br>
            <a:r>
              <a:rPr lang="en-US" noProof="0"/>
              <a:t>DECK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95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205904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215201" cy="13283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E71F7A0-F439-470D-A1B8-556C960D11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3003" y="2490534"/>
            <a:ext cx="6083300" cy="25877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39969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A943F6-C418-4339-8C7E-A12127BD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777"/>
            <a:ext cx="10515600" cy="453429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468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6FE9A2-5CE4-4652-97CE-3FF947D548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D6D4E1-CC57-4556-9CB7-31B375477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9497"/>
            <a:ext cx="5181600" cy="45437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AE7A31C-D605-4363-B037-1938B9304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9497"/>
            <a:ext cx="5181600" cy="45437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4915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B5E40D-C1A5-4C5A-BBA0-C3E41F028D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5C650EE-495E-44EB-870B-AC85B18E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56955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DCC2A5-8A6A-431F-BD6C-93E32539A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03414"/>
            <a:ext cx="5157787" cy="33976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FE620E9-8AD3-4771-8897-E65B461E2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6955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75F265B-9F81-4A64-A8D4-7D0A31CEA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03414"/>
            <a:ext cx="5183188" cy="33976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0803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E79E65-3D1E-4444-9BD4-8578BF0C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7999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D23A006-AC57-4A0B-BC20-6D226A80C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5305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05564D-C546-470F-B93C-274AA86CE0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102DC0-E499-4C34-9CD9-CDABF7108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0819" y="2355057"/>
            <a:ext cx="9250363" cy="2147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991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05564D-C546-470F-B93C-274AA86CE0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4530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E60A5F-CE74-4F00-A5C2-F9742DDFFF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1715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0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090118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243662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1993043"/>
            <a:ext cx="5267325" cy="1008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2868443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0861AA2-8248-462C-B6D8-FFD829F41E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54411" y="1472184"/>
            <a:ext cx="324620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76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19359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122284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C9D5785-B116-4BE7-AC26-5CD6481FFA6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392200"/>
            <a:ext cx="5009495" cy="221017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278C2B8F-0B29-449C-AFFD-42BB56FA15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356" y="-20834"/>
            <a:ext cx="524544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0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317" y="707529"/>
            <a:ext cx="4494133" cy="569086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317" y="1625821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430402" y="1375202"/>
            <a:ext cx="5761598" cy="100800"/>
            <a:chOff x="-322276" y="3240138"/>
            <a:chExt cx="37566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76" y="3290538"/>
              <a:ext cx="37062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920469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DA47E0-9B2C-45BF-A34A-E7069690A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0460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50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7A796C4-1255-4B26-B034-EFB1284B77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920469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F406E84-6EA1-4D34-8016-6A41F065FF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90460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965133B-076D-4FAD-8D2A-C24FE2619C8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1850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ABE6307-1A20-419D-A352-17FF0286600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9426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D2C5C227-18EE-4D6A-AA31-30B8F7CD20A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719417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BEA821-83E0-4C10-98A8-5F29E246F74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460807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A1DC741-B44F-4275-A1D5-B8D26A3390B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549426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550F6C4-BE33-415F-B0BC-B47EDC1BDA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719417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C0830D2-D692-4161-8ECB-338703C9435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460807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33114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4464049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CF4ED1-C6C8-4C5C-8C14-4FF197588C03}"/>
              </a:ext>
            </a:extLst>
          </p:cNvPr>
          <p:cNvSpPr/>
          <p:nvPr userDrawn="1"/>
        </p:nvSpPr>
        <p:spPr>
          <a:xfrm>
            <a:off x="6192163" y="1435133"/>
            <a:ext cx="5175504" cy="4187952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1504" b="15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452987" cy="132833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B3AB3-C02D-418C-A9E2-AA65DE7835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2829" y="1673942"/>
            <a:ext cx="4853962" cy="3141406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88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093DA11F-BC94-447C-B660-9C906BED01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82496"/>
            <a:ext cx="12191999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3976" y="696584"/>
            <a:ext cx="4464049" cy="569086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84860" y="1983086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8842051-6173-4CC2-8C4A-8AE31FE7BA54}"/>
              </a:ext>
            </a:extLst>
          </p:cNvPr>
          <p:cNvGrpSpPr/>
          <p:nvPr userDrawn="1"/>
        </p:nvGrpSpPr>
        <p:grpSpPr>
          <a:xfrm>
            <a:off x="5124396" y="1373283"/>
            <a:ext cx="1943208" cy="100800"/>
            <a:chOff x="3149478" y="1373283"/>
            <a:chExt cx="1943208" cy="1008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317392-EF87-4050-8BBE-32F74B0CF15A}"/>
                </a:ext>
              </a:extLst>
            </p:cNvPr>
            <p:cNvGrpSpPr/>
            <p:nvPr userDrawn="1"/>
          </p:nvGrpSpPr>
          <p:grpSpPr>
            <a:xfrm>
              <a:off x="3149478" y="1373283"/>
              <a:ext cx="1943208" cy="100800"/>
              <a:chOff x="0" y="3237441"/>
              <a:chExt cx="1943208" cy="10080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85A4134-866D-4143-AC1E-8A2FFDB49855}"/>
                  </a:ext>
                </a:extLst>
              </p:cNvPr>
              <p:cNvCxnSpPr/>
              <p:nvPr userDrawn="1"/>
            </p:nvCxnSpPr>
            <p:spPr>
              <a:xfrm>
                <a:off x="0" y="3290538"/>
                <a:ext cx="189280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BBC5D9C-B8FB-455B-9398-36DB21F2765E}"/>
                  </a:ext>
                </a:extLst>
              </p:cNvPr>
              <p:cNvSpPr/>
              <p:nvPr userDrawn="1"/>
            </p:nvSpPr>
            <p:spPr>
              <a:xfrm>
                <a:off x="1842408" y="3237441"/>
                <a:ext cx="100800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1C3636-C306-4492-8D46-194288459CAF}"/>
                </a:ext>
              </a:extLst>
            </p:cNvPr>
            <p:cNvSpPr/>
            <p:nvPr userDrawn="1"/>
          </p:nvSpPr>
          <p:spPr>
            <a:xfrm>
              <a:off x="3149478" y="1373283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502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179281" y="1375202"/>
            <a:ext cx="5012719" cy="100800"/>
            <a:chOff x="304632" y="3240138"/>
            <a:chExt cx="3129768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632" y="3290538"/>
              <a:ext cx="307937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26927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26927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26927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871314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7A54608E-523B-47AC-B8A6-3E8FE9A15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1314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871314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0D32F26-CEE2-4420-A43D-B008AE2D1DDC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515702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DBC2890A-FFF7-4606-A262-6D464BA5D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5702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68E1254-8C59-4B9B-A775-45CA3D655514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515702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47DC43-D8A0-4F17-B897-D8B07A6F1B47}"/>
              </a:ext>
            </a:extLst>
          </p:cNvPr>
          <p:cNvCxnSpPr/>
          <p:nvPr userDrawn="1"/>
        </p:nvCxnSpPr>
        <p:spPr>
          <a:xfrm>
            <a:off x="2205335" y="3256107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01F265-08ED-497A-BE5C-62220829348F}"/>
              </a:ext>
            </a:extLst>
          </p:cNvPr>
          <p:cNvCxnSpPr/>
          <p:nvPr userDrawn="1"/>
        </p:nvCxnSpPr>
        <p:spPr>
          <a:xfrm>
            <a:off x="5849839" y="3255785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4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7058B-89E0-4460-AB21-21747CB3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1C5EB-04D6-4050-930C-5F6907528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2220F-109C-4A57-81E9-C6279EDA1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836" y="5878720"/>
            <a:ext cx="1336964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5404F-F26F-42E5-BA15-C0373FC1C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9960" y="5878720"/>
            <a:ext cx="2915733" cy="29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25174-FA04-488F-9F0C-3CD1D1483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643" y="5879656"/>
            <a:ext cx="354492" cy="29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EF1588-F385-48F3-800A-554A9423E77A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B0943-F568-4674-8FA4-B435B1E466AF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2DE7FD5-7941-43A1-8663-42AE40546A4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791EE5-EF06-4BF8-84C6-EC24114E73F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90" r:id="rId33"/>
    <p:sldLayoutId id="2147483691" r:id="rId34"/>
    <p:sldLayoutId id="2147483688" r:id="rId35"/>
    <p:sldLayoutId id="2147483692" r:id="rId36"/>
    <p:sldLayoutId id="2147483689" r:id="rId37"/>
    <p:sldLayoutId id="2147483693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3318" userDrawn="1">
          <p15:clr>
            <a:srgbClr val="F26B43"/>
          </p15:clr>
        </p15:guide>
        <p15:guide id="8" pos="4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abs/pii/S0093691X1300126X#!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sciencedirect.com/science/article/pii/S0378113515002424#!" TargetMode="External"/><Relationship Id="rId4" Type="http://schemas.openxmlformats.org/officeDocument/2006/relationships/hyperlink" Target="https://www.sciencedirect.com/science/article/abs/pii/S0093691X88800517#!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F6FF42-70E3-4A7F-B5D8-2928FCB71A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Trataminetos</a:t>
            </a:r>
            <a:r>
              <a:rPr lang="en-US" dirty="0"/>
              <a:t> para la Endometritis</a:t>
            </a:r>
            <a:endParaRPr lang="ru-R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0A11AA-C85D-4AF4-92B2-0F4E36F4EC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Mariate Poblet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04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>
            <a:extLst>
              <a:ext uri="{FF2B5EF4-FFF2-40B4-BE49-F238E27FC236}">
                <a16:creationId xmlns:a16="http://schemas.microsoft.com/office/drawing/2014/main" id="{E72CC338-4598-4AF3-B140-D7F632D2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43" y="115257"/>
            <a:ext cx="10115808" cy="98710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Mucoliticos</a:t>
            </a:r>
            <a:r>
              <a:rPr lang="en-US" dirty="0"/>
              <a:t> y </a:t>
            </a:r>
            <a:r>
              <a:rPr lang="en-US" dirty="0" err="1"/>
              <a:t>agentes</a:t>
            </a:r>
            <a:r>
              <a:rPr lang="en-US" dirty="0"/>
              <a:t> que </a:t>
            </a:r>
            <a:r>
              <a:rPr lang="en-US" dirty="0" err="1"/>
              <a:t>facilitan</a:t>
            </a:r>
            <a:r>
              <a:rPr lang="en-US" dirty="0"/>
              <a:t> </a:t>
            </a:r>
            <a:r>
              <a:rPr lang="en-US" dirty="0" err="1"/>
              <a:t>acceso</a:t>
            </a:r>
            <a:r>
              <a:rPr lang="en-US" dirty="0"/>
              <a:t> a las </a:t>
            </a:r>
            <a:r>
              <a:rPr lang="en-US" dirty="0" err="1"/>
              <a:t>bacterias</a:t>
            </a:r>
            <a:r>
              <a:rPr lang="en-US" dirty="0"/>
              <a:t> y </a:t>
            </a:r>
            <a:r>
              <a:rPr lang="en-US" dirty="0" err="1"/>
              <a:t>actuan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el biofilm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87FAD12-8FEF-41B8-B478-8793FF9B485B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58246" y="2314968"/>
            <a:ext cx="1492856" cy="640080"/>
          </a:xfrm>
        </p:spPr>
        <p:txBody>
          <a:bodyPr/>
          <a:lstStyle/>
          <a:p>
            <a:r>
              <a:rPr lang="en-US" b="0" dirty="0" err="1">
                <a:highlight>
                  <a:srgbClr val="000080"/>
                </a:highlight>
              </a:rPr>
              <a:t>Acetilcisteina</a:t>
            </a:r>
            <a:endParaRPr lang="en-US" b="0" dirty="0">
              <a:highlight>
                <a:srgbClr val="000080"/>
              </a:highlight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E5EEAD-1427-4576-B8F8-C485CAE758A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51102" y="2313930"/>
            <a:ext cx="1851103" cy="382396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6g </a:t>
            </a:r>
            <a:r>
              <a:rPr lang="en-US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en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150mL de SF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14C1BB-D845-4DB6-B4FC-B7AD5F5E0C3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58247" y="3007910"/>
            <a:ext cx="717770" cy="284556"/>
          </a:xfrm>
        </p:spPr>
        <p:txBody>
          <a:bodyPr>
            <a:normAutofit/>
          </a:bodyPr>
          <a:lstStyle/>
          <a:p>
            <a:r>
              <a:rPr lang="en-US" b="0" dirty="0">
                <a:highlight>
                  <a:srgbClr val="008080"/>
                </a:highlight>
              </a:rPr>
              <a:t>H2O2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9B92F0C-3A1D-438E-B581-C1A63389DAF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104674" y="2987587"/>
            <a:ext cx="1492856" cy="2539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3%, 60-120mL </a:t>
            </a:r>
            <a:r>
              <a:rPr lang="en-US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iu</a:t>
            </a:r>
            <a:endParaRPr lang="en-US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57CA9C-196E-494C-85C7-9B486105391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86065" y="2196320"/>
            <a:ext cx="1129496" cy="382396"/>
          </a:xfrm>
        </p:spPr>
        <p:txBody>
          <a:bodyPr/>
          <a:lstStyle/>
          <a:p>
            <a:r>
              <a:rPr lang="en-US" b="0" dirty="0">
                <a:highlight>
                  <a:srgbClr val="800080"/>
                </a:highlight>
              </a:rPr>
              <a:t>Tris-EDTA</a:t>
            </a:r>
            <a:r>
              <a:rPr lang="en-US" b="0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2783CF-764B-4358-9D88-FAC1CFEBE20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415561" y="2213388"/>
            <a:ext cx="4330551" cy="2988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250-500mL </a:t>
            </a:r>
            <a:r>
              <a:rPr lang="en-US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iiu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seguidos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lavado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con Ringers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D9ADD0F-E05E-4B0E-9D9D-545FD755D7AE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6065" y="2856878"/>
            <a:ext cx="728052" cy="339456"/>
          </a:xfrm>
        </p:spPr>
        <p:txBody>
          <a:bodyPr/>
          <a:lstStyle/>
          <a:p>
            <a:r>
              <a:rPr lang="en-US" b="0" dirty="0">
                <a:highlight>
                  <a:srgbClr val="800000"/>
                </a:highlight>
              </a:rPr>
              <a:t>DMSO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6EA4E1F-EF09-44AB-9483-363CF418AA99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7032493" y="2842845"/>
            <a:ext cx="4190287" cy="58615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50-200mL por L de SF, </a:t>
            </a:r>
            <a:r>
              <a:rPr lang="en-US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seguido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lavado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con 1L de SF o Ringers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81DBA-A3EE-4E75-90A6-DC25DF9D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4D0AB281-826D-4480-A6CB-88E0145A8E11}"/>
              </a:ext>
            </a:extLst>
          </p:cNvPr>
          <p:cNvSpPr/>
          <p:nvPr/>
        </p:nvSpPr>
        <p:spPr>
          <a:xfrm>
            <a:off x="6286064" y="3595471"/>
            <a:ext cx="313153" cy="298801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45491E7-9F1C-4DD2-9A14-B94CCFAEDA4B}"/>
              </a:ext>
            </a:extLst>
          </p:cNvPr>
          <p:cNvSpPr txBox="1">
            <a:spLocks/>
          </p:cNvSpPr>
          <p:nvPr/>
        </p:nvSpPr>
        <p:spPr>
          <a:xfrm>
            <a:off x="326543" y="3631914"/>
            <a:ext cx="1040571" cy="4423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err="1">
                <a:highlight>
                  <a:srgbClr val="008000"/>
                </a:highlight>
              </a:rPr>
              <a:t>Keroseno</a:t>
            </a:r>
            <a:endParaRPr lang="en-US" b="0" dirty="0">
              <a:highlight>
                <a:srgbClr val="008000"/>
              </a:highlight>
            </a:endParaRP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FF3DD94D-F470-4A09-9C0F-3D01ABA1F484}"/>
              </a:ext>
            </a:extLst>
          </p:cNvPr>
          <p:cNvSpPr txBox="1">
            <a:spLocks/>
          </p:cNvSpPr>
          <p:nvPr/>
        </p:nvSpPr>
        <p:spPr>
          <a:xfrm>
            <a:off x="1367114" y="3605711"/>
            <a:ext cx="3824906" cy="2988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250-500mL, </a:t>
            </a:r>
            <a:r>
              <a:rPr lang="en-US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lavado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del utero los </a:t>
            </a:r>
            <a:r>
              <a:rPr lang="en-US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dias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posteriores</a:t>
            </a:r>
            <a:endParaRPr lang="en-US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43E0588-D68D-44B4-A9EA-1EC3E6817B06}"/>
              </a:ext>
            </a:extLst>
          </p:cNvPr>
          <p:cNvSpPr txBox="1">
            <a:spLocks/>
          </p:cNvSpPr>
          <p:nvPr/>
        </p:nvSpPr>
        <p:spPr>
          <a:xfrm>
            <a:off x="6738785" y="3595470"/>
            <a:ext cx="4086101" cy="2988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</a:t>
            </a:r>
            <a:r>
              <a:rPr lang="en-US" b="1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Povidona</a:t>
            </a:r>
            <a:r>
              <a:rPr lang="en-US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Iodada</a:t>
            </a:r>
            <a:r>
              <a:rPr lang="en-US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al 1%, 10-15mL </a:t>
            </a:r>
            <a:r>
              <a:rPr lang="en-US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en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1L SF</a:t>
            </a:r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9FE44F4E-77F7-42D2-A205-FAC81CEB7D1B}"/>
              </a:ext>
            </a:extLst>
          </p:cNvPr>
          <p:cNvSpPr/>
          <p:nvPr/>
        </p:nvSpPr>
        <p:spPr>
          <a:xfrm>
            <a:off x="6286063" y="4070021"/>
            <a:ext cx="313153" cy="298801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2808021-330F-4E76-BE2B-6E6908DF82FC}"/>
              </a:ext>
            </a:extLst>
          </p:cNvPr>
          <p:cNvSpPr txBox="1">
            <a:spLocks/>
          </p:cNvSpPr>
          <p:nvPr/>
        </p:nvSpPr>
        <p:spPr>
          <a:xfrm>
            <a:off x="6738785" y="4060741"/>
            <a:ext cx="3917834" cy="5690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Vinagre</a:t>
            </a:r>
            <a:r>
              <a:rPr lang="en-US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destiladoo</a:t>
            </a:r>
            <a:r>
              <a:rPr lang="en-US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Acido</a:t>
            </a:r>
            <a:r>
              <a:rPr lang="en-US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Acetico</a:t>
            </a:r>
            <a:r>
              <a:rPr lang="en-US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(2%) 20-200 mL</a:t>
            </a:r>
          </a:p>
          <a:p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en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1L de SF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29D478-CAB1-4161-9CEC-FABB242C96FE}"/>
              </a:ext>
            </a:extLst>
          </p:cNvPr>
          <p:cNvSpPr/>
          <p:nvPr/>
        </p:nvSpPr>
        <p:spPr>
          <a:xfrm>
            <a:off x="190064" y="454457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>
                <a:solidFill>
                  <a:schemeClr val="bg2"/>
                </a:solidFill>
                <a:latin typeface="+mj-lt"/>
              </a:rPr>
              <a:t>Relationships between intrauterine infusion of N-acetylcysteine, equine endometrial pathology, neutrophil function, post-breeding therapy, and reproductive performance</a:t>
            </a:r>
          </a:p>
          <a:p>
            <a:r>
              <a:rPr lang="en-US" sz="1600" i="1" dirty="0">
                <a:solidFill>
                  <a:schemeClr val="bg2"/>
                </a:solidFill>
                <a:latin typeface="+mj-lt"/>
              </a:rPr>
              <a:t>(</a:t>
            </a:r>
            <a:r>
              <a:rPr lang="en-US" sz="1600" i="1" dirty="0" err="1">
                <a:solidFill>
                  <a:schemeClr val="bg2"/>
                </a:solidFill>
                <a:latin typeface="+mj-lt"/>
              </a:rPr>
              <a:t>l</a:t>
            </a:r>
            <a:r>
              <a:rPr lang="en-US" sz="1600" i="1" dirty="0" err="1">
                <a:solidFill>
                  <a:schemeClr val="bg2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Alicia</a:t>
            </a:r>
            <a:r>
              <a:rPr lang="en-US" sz="1600" i="1" dirty="0">
                <a:solidFill>
                  <a:schemeClr val="bg2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i="1" dirty="0" err="1">
                <a:solidFill>
                  <a:schemeClr val="bg2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R.Gores</a:t>
            </a:r>
            <a:r>
              <a:rPr lang="en-US" sz="1600" i="1" dirty="0">
                <a:solidFill>
                  <a:schemeClr val="bg2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-Lindholm</a:t>
            </a:r>
            <a:r>
              <a:rPr lang="en-US" sz="1600" i="1" dirty="0">
                <a:solidFill>
                  <a:schemeClr val="bg2"/>
                </a:solidFill>
                <a:latin typeface="+mj-lt"/>
              </a:rPr>
              <a:t> et al. 2013)</a:t>
            </a:r>
            <a:endParaRPr lang="en-US" sz="1600" b="0" i="1" dirty="0">
              <a:solidFill>
                <a:schemeClr val="bg2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6072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CF653-A1E7-473E-A717-8659C5E45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6836" y="5878720"/>
            <a:ext cx="1336964" cy="298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chemeClr val="bg1">
                    <a:lumMod val="50000"/>
                    <a:lumOff val="50000"/>
                  </a:scheme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7D25D-51F0-4AAA-86C5-F3584C0E8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60" y="5878720"/>
            <a:ext cx="2915733" cy="298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chemeClr val="bg1">
                    <a:lumMod val="50000"/>
                    <a:lumOff val="50000"/>
                  </a:schemeClr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D9EA8-AA17-47B2-A4C4-B60DC7C7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643" y="5879656"/>
            <a:ext cx="354492" cy="29730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D581BC7-E183-40DB-AC97-C19EA4EB8894}" type="slidenum">
              <a:rPr lang="en-US" sz="1000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E18C9-A34F-49C5-973E-6760D1EF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525" y="-24291"/>
            <a:ext cx="6292950" cy="56908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2000" dirty="0" err="1">
                <a:solidFill>
                  <a:schemeClr val="bg2"/>
                </a:solidFill>
              </a:rPr>
              <a:t>Combinaciones</a:t>
            </a:r>
            <a:r>
              <a:rPr lang="en-US" sz="2000" dirty="0">
                <a:solidFill>
                  <a:schemeClr val="bg2"/>
                </a:solidFill>
              </a:rPr>
              <a:t> Para el </a:t>
            </a:r>
            <a:r>
              <a:rPr lang="en-US" sz="2000" dirty="0" err="1">
                <a:solidFill>
                  <a:schemeClr val="bg2"/>
                </a:solidFill>
              </a:rPr>
              <a:t>tratamineto</a:t>
            </a:r>
            <a:r>
              <a:rPr lang="en-US" sz="2000" dirty="0">
                <a:solidFill>
                  <a:schemeClr val="bg2"/>
                </a:solidFill>
              </a:rPr>
              <a:t> del Biofilm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E7666D-99DC-491D-ADC9-620DEA6E7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859665"/>
            <a:ext cx="1078991" cy="548640"/>
          </a:xfrm>
          <a:prstGeom prst="rect">
            <a:avLst/>
          </a:prstGeom>
          <a:noFill/>
        </p:spPr>
      </p:pic>
      <p:pic>
        <p:nvPicPr>
          <p:cNvPr id="10" name="Picture Placeholder 9" descr="A screenshot of text&#10;&#10;Description automatically generated">
            <a:extLst>
              <a:ext uri="{FF2B5EF4-FFF2-40B4-BE49-F238E27FC236}">
                <a16:creationId xmlns:a16="http://schemas.microsoft.com/office/drawing/2014/main" id="{51056831-D02D-47D9-A913-0469B8358D29}"/>
              </a:ext>
            </a:extLst>
          </p:cNvPr>
          <p:cNvPicPr>
            <a:picLocks noGrp="1" noChangeAspect="1"/>
          </p:cNvPicPr>
          <p:nvPr>
            <p:ph sz="quarter" idx="32"/>
          </p:nvPr>
        </p:nvPicPr>
        <p:blipFill rotWithShape="1">
          <a:blip r:embed="rId3"/>
          <a:stretch/>
        </p:blipFill>
        <p:spPr>
          <a:xfrm>
            <a:off x="1270424" y="685711"/>
            <a:ext cx="9651151" cy="5917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312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06B371-FE5B-40EE-AB49-AE1D8ABE8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33" y="689317"/>
            <a:ext cx="4881490" cy="58521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15ED8EA-E2F2-48D3-A6AE-932C5E8A204A}"/>
              </a:ext>
            </a:extLst>
          </p:cNvPr>
          <p:cNvSpPr txBox="1"/>
          <p:nvPr/>
        </p:nvSpPr>
        <p:spPr>
          <a:xfrm>
            <a:off x="6410179" y="570081"/>
            <a:ext cx="425782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 los trabajos de Ferris et al. 2016 se prueban </a:t>
            </a:r>
            <a:r>
              <a:rPr lang="es-ES" sz="2400" b="1" dirty="0" err="1"/>
              <a:t>dierentes</a:t>
            </a:r>
            <a:r>
              <a:rPr lang="es-ES" sz="2400" b="1" dirty="0"/>
              <a:t> agentes para luchar contra bacterias atrapadas en el </a:t>
            </a:r>
            <a:r>
              <a:rPr lang="es-ES" sz="2400" b="1" dirty="0" err="1"/>
              <a:t>Biofilm</a:t>
            </a:r>
            <a:r>
              <a:rPr lang="es-ES" sz="2400" b="1" dirty="0"/>
              <a:t>:</a:t>
            </a:r>
          </a:p>
          <a:p>
            <a:endParaRPr lang="es-ES" sz="2400" b="1" dirty="0"/>
          </a:p>
          <a:p>
            <a:r>
              <a:rPr lang="es-ES" sz="1400" b="1" u="sng" dirty="0">
                <a:solidFill>
                  <a:srgbClr val="A9A913"/>
                </a:solidFill>
              </a:rPr>
              <a:t>% de Reducción de la biomasa del </a:t>
            </a:r>
            <a:r>
              <a:rPr lang="es-ES" sz="1400" b="1" u="sng" dirty="0" err="1">
                <a:solidFill>
                  <a:srgbClr val="A9A913"/>
                </a:solidFill>
              </a:rPr>
              <a:t>biofilm</a:t>
            </a:r>
            <a:endParaRPr lang="es-ES" sz="1400" b="1" u="sng" dirty="0">
              <a:solidFill>
                <a:srgbClr val="A9A913"/>
              </a:solidFill>
            </a:endParaRPr>
          </a:p>
          <a:p>
            <a:r>
              <a:rPr lang="es-ES" sz="1400" b="1" u="sng" dirty="0">
                <a:solidFill>
                  <a:srgbClr val="A9A913"/>
                </a:solidFill>
              </a:rPr>
              <a:t>NAC, H202, Tris-EDTA, THAM- EDTA</a:t>
            </a:r>
          </a:p>
          <a:p>
            <a:endParaRPr lang="es-ES" sz="1400" b="1" u="sng" dirty="0">
              <a:solidFill>
                <a:srgbClr val="A9A913"/>
              </a:solidFill>
            </a:endParaRPr>
          </a:p>
          <a:p>
            <a:r>
              <a:rPr lang="es-ES" sz="1600" b="1" dirty="0">
                <a:solidFill>
                  <a:srgbClr val="A4187F"/>
                </a:solidFill>
              </a:rPr>
              <a:t>E. </a:t>
            </a:r>
            <a:r>
              <a:rPr lang="es-ES" sz="1600" b="1" dirty="0" err="1">
                <a:solidFill>
                  <a:srgbClr val="A4187F"/>
                </a:solidFill>
              </a:rPr>
              <a:t>coli</a:t>
            </a:r>
            <a:r>
              <a:rPr lang="es-ES" sz="1600" b="1" dirty="0">
                <a:solidFill>
                  <a:srgbClr val="A4187F"/>
                </a:solidFill>
              </a:rPr>
              <a:t>,  NAC   71.4% +/- 5.2</a:t>
            </a:r>
          </a:p>
          <a:p>
            <a:r>
              <a:rPr lang="es-ES" sz="1600" b="1" dirty="0">
                <a:solidFill>
                  <a:srgbClr val="A4187F"/>
                </a:solidFill>
              </a:rPr>
              <a:t>            H202  74.8% +/- 5.9</a:t>
            </a:r>
          </a:p>
          <a:p>
            <a:endParaRPr lang="es-ES" sz="1600" b="1" dirty="0">
              <a:solidFill>
                <a:srgbClr val="A4187F"/>
              </a:solidFill>
            </a:endParaRPr>
          </a:p>
          <a:p>
            <a:r>
              <a:rPr lang="es-ES" sz="1600" b="1" dirty="0">
                <a:solidFill>
                  <a:srgbClr val="A4187F"/>
                </a:solidFill>
              </a:rPr>
              <a:t>K. </a:t>
            </a:r>
            <a:r>
              <a:rPr lang="es-ES" sz="1600" b="1" dirty="0" err="1">
                <a:solidFill>
                  <a:srgbClr val="A4187F"/>
                </a:solidFill>
              </a:rPr>
              <a:t>pneumoniae</a:t>
            </a:r>
            <a:r>
              <a:rPr lang="es-ES" sz="1600" b="1" dirty="0">
                <a:solidFill>
                  <a:srgbClr val="A4187F"/>
                </a:solidFill>
              </a:rPr>
              <a:t>, H202 44.3% +/- 7.1</a:t>
            </a:r>
          </a:p>
          <a:p>
            <a:endParaRPr lang="es-ES" sz="1600" b="1" dirty="0">
              <a:solidFill>
                <a:srgbClr val="A4187F"/>
              </a:solidFill>
            </a:endParaRPr>
          </a:p>
          <a:p>
            <a:r>
              <a:rPr lang="es-ES" sz="1600" b="1" dirty="0">
                <a:solidFill>
                  <a:srgbClr val="A4187F"/>
                </a:solidFill>
              </a:rPr>
              <a:t>P. </a:t>
            </a:r>
            <a:r>
              <a:rPr lang="es-ES" sz="1600" b="1" dirty="0" err="1">
                <a:solidFill>
                  <a:srgbClr val="A4187F"/>
                </a:solidFill>
              </a:rPr>
              <a:t>Aeruginosa</a:t>
            </a:r>
            <a:r>
              <a:rPr lang="es-ES" sz="1600" b="1" dirty="0">
                <a:solidFill>
                  <a:srgbClr val="A4187F"/>
                </a:solidFill>
              </a:rPr>
              <a:t> H202 50.1% +/- 14.6</a:t>
            </a:r>
          </a:p>
        </p:txBody>
      </p:sp>
    </p:spTree>
    <p:extLst>
      <p:ext uri="{BB962C8B-B14F-4D97-AF65-F5344CB8AC3E}">
        <p14:creationId xmlns:p14="http://schemas.microsoft.com/office/powerpoint/2010/main" val="3323392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CAB2DE-EF98-46F8-A621-2E1A6624F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OTROS</a:t>
            </a:r>
          </a:p>
        </p:txBody>
      </p:sp>
      <p:pic>
        <p:nvPicPr>
          <p:cNvPr id="11" name="Picture Placeholder 10" descr="Abstract background">
            <a:extLst>
              <a:ext uri="{FF2B5EF4-FFF2-40B4-BE49-F238E27FC236}">
                <a16:creationId xmlns:a16="http://schemas.microsoft.com/office/drawing/2014/main" id="{FBF9093D-0565-48ED-AA9F-AE0E349471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84741"/>
            <a:ext cx="12185968" cy="420603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7986C-983F-481D-81FB-E03E9127D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F236F-BB92-408F-9A08-D5576EB53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55721-47F2-4ED5-B964-D4332938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37DB67-CF02-413A-8708-B0D8D80EF9A2}"/>
              </a:ext>
            </a:extLst>
          </p:cNvPr>
          <p:cNvSpPr txBox="1"/>
          <p:nvPr/>
        </p:nvSpPr>
        <p:spPr>
          <a:xfrm>
            <a:off x="587898" y="2258446"/>
            <a:ext cx="155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bActivate</a:t>
            </a:r>
            <a:endParaRPr lang="es-E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F6A47E-2D7C-4732-A118-7A6D5F26E65A}"/>
              </a:ext>
            </a:extLst>
          </p:cNvPr>
          <p:cNvSpPr txBox="1"/>
          <p:nvPr/>
        </p:nvSpPr>
        <p:spPr>
          <a:xfrm>
            <a:off x="443104" y="3522830"/>
            <a:ext cx="217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Suero rico en factores plaquetarios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CD232B-2E6B-4606-A455-A1DEB02B4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04" y="4556243"/>
            <a:ext cx="2231329" cy="10256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97446E-129A-4BC8-9371-5D2F0EE50CF9}"/>
              </a:ext>
            </a:extLst>
          </p:cNvPr>
          <p:cNvSpPr/>
          <p:nvPr/>
        </p:nvSpPr>
        <p:spPr>
          <a:xfrm>
            <a:off x="2249915" y="4898623"/>
            <a:ext cx="9498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i="1" dirty="0">
                <a:solidFill>
                  <a:schemeClr val="bg2"/>
                </a:solidFill>
                <a:latin typeface="NexusSerif"/>
              </a:rPr>
              <a:t>Use of hyperimmune serum in treatment of endometritis in mares, </a:t>
            </a:r>
            <a:r>
              <a:rPr lang="en-IE" i="1" dirty="0" err="1">
                <a:solidFill>
                  <a:schemeClr val="bg2"/>
                </a:solidFill>
                <a:latin typeface="Nexus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E.D.Watso</a:t>
            </a:r>
            <a:r>
              <a:rPr lang="en-IE" i="1" dirty="0" err="1">
                <a:solidFill>
                  <a:schemeClr val="bg2"/>
                </a:solidFill>
                <a:latin typeface="NexusSans"/>
              </a:rPr>
              <a:t>n</a:t>
            </a:r>
            <a:r>
              <a:rPr lang="en-IE" i="1" dirty="0">
                <a:solidFill>
                  <a:schemeClr val="bg2"/>
                </a:solidFill>
                <a:latin typeface="NexusSans"/>
              </a:rPr>
              <a:t> et al 1988.</a:t>
            </a:r>
            <a:endParaRPr lang="en-IE" b="0" i="1" dirty="0">
              <a:solidFill>
                <a:schemeClr val="bg2"/>
              </a:solidFill>
              <a:effectLst/>
              <a:latin typeface="NexusSan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DD393E-3AB2-44FE-B2A4-CB93407946DC}"/>
              </a:ext>
            </a:extLst>
          </p:cNvPr>
          <p:cNvSpPr/>
          <p:nvPr/>
        </p:nvSpPr>
        <p:spPr>
          <a:xfrm>
            <a:off x="2620708" y="3536740"/>
            <a:ext cx="8995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i="1" dirty="0">
                <a:solidFill>
                  <a:schemeClr val="bg2"/>
                </a:solidFill>
                <a:latin typeface="NexusSerif"/>
              </a:rPr>
              <a:t>Inflammatory response in chronic degenerative endometritis mares treated with platelet-rich plasma. MF </a:t>
            </a:r>
            <a:r>
              <a:rPr lang="en-IE" i="1" dirty="0" err="1">
                <a:solidFill>
                  <a:schemeClr val="bg2"/>
                </a:solidFill>
                <a:latin typeface="NexusSerif"/>
              </a:rPr>
              <a:t>Reghini</a:t>
            </a:r>
            <a:r>
              <a:rPr lang="en-IE" i="1" dirty="0">
                <a:solidFill>
                  <a:schemeClr val="bg2"/>
                </a:solidFill>
                <a:latin typeface="NexusSerif"/>
              </a:rPr>
              <a:t> et al 2016.</a:t>
            </a:r>
            <a:endParaRPr lang="en-IE" i="1" dirty="0">
              <a:solidFill>
                <a:schemeClr val="bg2"/>
              </a:solidFill>
              <a:effectLst/>
              <a:latin typeface="NexusSerif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2883F0-A014-4377-9C1F-09A86CFCA794}"/>
              </a:ext>
            </a:extLst>
          </p:cNvPr>
          <p:cNvSpPr/>
          <p:nvPr/>
        </p:nvSpPr>
        <p:spPr>
          <a:xfrm>
            <a:off x="1661532" y="2216852"/>
            <a:ext cx="9155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NexusSerif"/>
              </a:rPr>
              <a:t>Activation of persistent </a:t>
            </a:r>
            <a:r>
              <a:rPr lang="en-US" i="1" dirty="0">
                <a:solidFill>
                  <a:schemeClr val="bg2"/>
                </a:solidFill>
                <a:latin typeface="NexusSerif"/>
              </a:rPr>
              <a:t>Streptococcus </a:t>
            </a:r>
            <a:r>
              <a:rPr lang="en-US" i="1" dirty="0" err="1">
                <a:solidFill>
                  <a:schemeClr val="bg2"/>
                </a:solidFill>
                <a:latin typeface="NexusSerif"/>
              </a:rPr>
              <a:t>equi</a:t>
            </a:r>
            <a:r>
              <a:rPr lang="en-US" dirty="0">
                <a:solidFill>
                  <a:schemeClr val="bg2"/>
                </a:solidFill>
                <a:latin typeface="NexusSerif"/>
              </a:rPr>
              <a:t> subspecies </a:t>
            </a:r>
            <a:r>
              <a:rPr lang="en-US" i="1" dirty="0" err="1">
                <a:solidFill>
                  <a:schemeClr val="bg2"/>
                </a:solidFill>
                <a:latin typeface="NexusSerif"/>
              </a:rPr>
              <a:t>zooepidemicus</a:t>
            </a:r>
            <a:r>
              <a:rPr lang="en-US" dirty="0">
                <a:solidFill>
                  <a:schemeClr val="bg2"/>
                </a:solidFill>
                <a:latin typeface="NexusSerif"/>
              </a:rPr>
              <a:t> in mares with subclinical endometritis, </a:t>
            </a:r>
            <a:r>
              <a:rPr lang="en-US" dirty="0" err="1">
                <a:solidFill>
                  <a:schemeClr val="bg2"/>
                </a:solidFill>
                <a:latin typeface="NexusSerif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M.R.Petersen</a:t>
            </a:r>
            <a:r>
              <a:rPr lang="en-US" dirty="0">
                <a:solidFill>
                  <a:schemeClr val="bg2"/>
                </a:solidFill>
                <a:latin typeface="NexusSerif"/>
              </a:rPr>
              <a:t> et al. 2015.</a:t>
            </a:r>
            <a:endParaRPr lang="en-US" i="0" dirty="0">
              <a:solidFill>
                <a:schemeClr val="bg2"/>
              </a:solidFill>
              <a:effectLst/>
              <a:latin typeface="NexusSerif"/>
            </a:endParaRPr>
          </a:p>
        </p:txBody>
      </p:sp>
    </p:spTree>
    <p:extLst>
      <p:ext uri="{BB962C8B-B14F-4D97-AF65-F5344CB8AC3E}">
        <p14:creationId xmlns:p14="http://schemas.microsoft.com/office/powerpoint/2010/main" val="689311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D58DE34-CBCA-415A-8087-4221D94D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643" y="5879656"/>
            <a:ext cx="354492" cy="297307"/>
          </a:xfrm>
        </p:spPr>
        <p:txBody>
          <a:bodyPr/>
          <a:lstStyle/>
          <a:p>
            <a:pPr>
              <a:spcAft>
                <a:spcPts val="600"/>
              </a:spcAft>
            </a:pPr>
            <a:fld id="{8D581BC7-E183-40DB-AC97-C19EA4EB8894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82809B-2DA3-4B85-815D-87FD917A9F4B}"/>
              </a:ext>
            </a:extLst>
          </p:cNvPr>
          <p:cNvSpPr/>
          <p:nvPr/>
        </p:nvSpPr>
        <p:spPr>
          <a:xfrm>
            <a:off x="153456" y="148358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noProof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75735-CE2A-4604-B618-A978E57D6EF7}"/>
              </a:ext>
            </a:extLst>
          </p:cNvPr>
          <p:cNvSpPr txBox="1"/>
          <p:nvPr/>
        </p:nvSpPr>
        <p:spPr>
          <a:xfrm>
            <a:off x="836612" y="3135337"/>
            <a:ext cx="3127301" cy="587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mariatepoblet@hotmail.com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D00EF-AFE7-4486-B6E4-33EB82616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5" r="31225"/>
          <a:stretch/>
        </p:blipFill>
        <p:spPr>
          <a:xfrm>
            <a:off x="4487594" y="457201"/>
            <a:ext cx="6867794" cy="540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085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1739-08CA-43F0-88B5-38EE0F20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04D70-1388-463A-BE5A-CD141EFF1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Presentación en un examen reproductivo rutinario a principios de Febrero:</a:t>
            </a:r>
          </a:p>
          <a:p>
            <a:r>
              <a:rPr lang="es-ES" dirty="0"/>
              <a:t>Yegua cuarto de Milla, 17a, Multípara, buena condición corporal</a:t>
            </a:r>
          </a:p>
          <a:p>
            <a:r>
              <a:rPr lang="es-ES" dirty="0"/>
              <a:t>Estimulación del fotoperiodo con luz artificial desde 1 de Diciembre.</a:t>
            </a:r>
          </a:p>
          <a:p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E05D2-6510-48D9-84CB-503E523C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40F14-09B7-40AB-881B-859F0723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DC9F03-4423-4E51-945E-6B901148544E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5267325" y="1126345"/>
            <a:ext cx="6086475" cy="1326923"/>
          </a:xfrm>
        </p:spPr>
        <p:txBody>
          <a:bodyPr/>
          <a:lstStyle/>
          <a:p>
            <a:r>
              <a:rPr lang="es-ES" dirty="0"/>
              <a:t> </a:t>
            </a:r>
            <a:r>
              <a:rPr lang="es-ES" dirty="0">
                <a:solidFill>
                  <a:schemeClr val="bg2"/>
                </a:solidFill>
              </a:rPr>
              <a:t>El </a:t>
            </a:r>
            <a:r>
              <a:rPr lang="es-ES" dirty="0" err="1">
                <a:solidFill>
                  <a:schemeClr val="bg2"/>
                </a:solidFill>
              </a:rPr>
              <a:t>Caslick</a:t>
            </a:r>
            <a:r>
              <a:rPr lang="es-ES" dirty="0">
                <a:solidFill>
                  <a:schemeClr val="bg2"/>
                </a:solidFill>
              </a:rPr>
              <a:t> de la yegua esta sin reparar del año anterior de forma intencionada según el propietario aunque el tono muscular es adecuado.</a:t>
            </a:r>
          </a:p>
          <a:p>
            <a:endParaRPr lang="es-ES" dirty="0">
              <a:solidFill>
                <a:schemeClr val="bg2"/>
              </a:solidFill>
            </a:endParaRPr>
          </a:p>
          <a:p>
            <a:r>
              <a:rPr lang="es-ES" dirty="0">
                <a:solidFill>
                  <a:schemeClr val="bg2"/>
                </a:solidFill>
              </a:rPr>
              <a:t>Eco:  LO MSF (20-25mm), RO 18 + CL, Edema (0), Fluido (0)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  <a:p>
            <a:endParaRPr lang="es-E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A58F20-7E62-4557-8382-DC9B9BCF1216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185488" y="5737195"/>
            <a:ext cx="4168312" cy="992458"/>
          </a:xfrm>
        </p:spPr>
        <p:txBody>
          <a:bodyPr/>
          <a:lstStyle/>
          <a:p>
            <a:pPr marL="0" indent="0">
              <a:buNone/>
            </a:pPr>
            <a:r>
              <a:rPr lang="es-ES" sz="5400" dirty="0"/>
              <a:t>¿Qué haríais?</a:t>
            </a:r>
            <a:endParaRPr lang="en-US" sz="54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A7630D-739F-4FB8-95DB-EF85F15FB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722" y="2451165"/>
            <a:ext cx="2709746" cy="328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1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FE0DC-3B28-4D04-BB84-36B3225D2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941" y="2413045"/>
            <a:ext cx="4168311" cy="782688"/>
          </a:xfrm>
        </p:spPr>
        <p:txBody>
          <a:bodyPr/>
          <a:lstStyle/>
          <a:p>
            <a:r>
              <a:rPr lang="es-ES" dirty="0"/>
              <a:t>Se le administro 1mL </a:t>
            </a:r>
            <a:r>
              <a:rPr lang="es-ES" dirty="0" err="1"/>
              <a:t>Estrumate</a:t>
            </a:r>
            <a:r>
              <a:rPr lang="es-ES" dirty="0"/>
              <a:t> (250mcg Cloprostenol)</a:t>
            </a:r>
            <a:endParaRPr lang="en-US" dirty="0"/>
          </a:p>
          <a:p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52211-1064-4E97-8E56-90521224E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BEB03-C818-405F-AA5F-6D4EBFB4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A9925-40AE-44F7-BCC1-5369DC2C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3C5193-44F3-471C-97E5-A643E8653CC4}"/>
              </a:ext>
            </a:extLst>
          </p:cNvPr>
          <p:cNvSpPr>
            <a:spLocks noGrp="1"/>
          </p:cNvSpPr>
          <p:nvPr>
            <p:ph type="body" idx="33"/>
          </p:nvPr>
        </p:nvSpPr>
        <p:spPr/>
        <p:txBody>
          <a:bodyPr/>
          <a:lstStyle/>
          <a:p>
            <a:r>
              <a:rPr lang="es-ES" dirty="0"/>
              <a:t> </a:t>
            </a:r>
            <a:endParaRPr lang="en-US" dirty="0"/>
          </a:p>
          <a:p>
            <a:r>
              <a:rPr lang="es-ES" sz="1800" dirty="0">
                <a:solidFill>
                  <a:schemeClr val="bg2"/>
                </a:solidFill>
              </a:rPr>
              <a:t>Dia 4: </a:t>
            </a:r>
          </a:p>
          <a:p>
            <a:r>
              <a:rPr lang="es-ES" sz="1800" dirty="0">
                <a:solidFill>
                  <a:schemeClr val="bg2"/>
                </a:solidFill>
              </a:rPr>
              <a:t>  Comportamiento de celo</a:t>
            </a:r>
          </a:p>
          <a:p>
            <a:endParaRPr lang="en-US" sz="1800" dirty="0">
              <a:solidFill>
                <a:schemeClr val="bg2"/>
              </a:solidFill>
            </a:endParaRPr>
          </a:p>
          <a:p>
            <a:r>
              <a:rPr lang="es-ES" sz="1800" dirty="0">
                <a:solidFill>
                  <a:schemeClr val="bg2"/>
                </a:solidFill>
              </a:rPr>
              <a:t>  LO 32mm, Edema moderado (2), Fluido ligeramente                   ecogénico(3cm)</a:t>
            </a:r>
            <a:endParaRPr lang="en-US" sz="1800" dirty="0">
              <a:solidFill>
                <a:schemeClr val="bg2"/>
              </a:solidFill>
            </a:endParaRPr>
          </a:p>
          <a:p>
            <a:endParaRPr lang="en-US" dirty="0"/>
          </a:p>
          <a:p>
            <a:endParaRPr lang="es-E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FF6900-4349-45D9-8301-A2B6DE9F9B5C}"/>
              </a:ext>
            </a:extLst>
          </p:cNvPr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4400" dirty="0"/>
              <a:t>¿Qué haríais?</a:t>
            </a:r>
            <a:endParaRPr lang="en-US" sz="4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0254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8DCDD-5D5D-40DA-9DD2-113192DDD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814" y="528595"/>
            <a:ext cx="4168311" cy="1897530"/>
          </a:xfrm>
        </p:spPr>
        <p:txBody>
          <a:bodyPr/>
          <a:lstStyle/>
          <a:p>
            <a:r>
              <a:rPr lang="es-ES" dirty="0"/>
              <a:t>Cultivo, citología Y antibioterapia de Hisopo + cepillo de doble camisa en agar de Sangre y MacConkey.</a:t>
            </a:r>
            <a:endParaRPr lang="en-US" dirty="0"/>
          </a:p>
          <a:p>
            <a:r>
              <a:rPr lang="es-ES" dirty="0"/>
              <a:t>Incubado a 37 C y examinado a 24, 48 y 72h.</a:t>
            </a:r>
            <a:endParaRPr lang="en-US" dirty="0"/>
          </a:p>
          <a:p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63FD3-8188-457E-A6E1-FA5B65792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59923" y="5866199"/>
            <a:ext cx="1336964" cy="298800"/>
          </a:xfrm>
        </p:spPr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D5711-0E69-4D42-9813-536DB9E7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B0801-4A03-4542-99D1-A9CC821B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17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0D6E34-4735-4615-9226-B2FDFF028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784" y="2096908"/>
            <a:ext cx="6090432" cy="26641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F05BF9-03F9-4058-AA97-4A3496C30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86" y="2139351"/>
            <a:ext cx="6090432" cy="26641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E097C6-D5D5-4E68-815B-49BEA556B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584" y="2401708"/>
            <a:ext cx="6090432" cy="26641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B63C07-942A-43AE-A163-25350964EF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3814" y="2867252"/>
            <a:ext cx="4445391" cy="37876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FB35D8-9B5E-4586-B9A2-BEC7C79ADA8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33913" y="545291"/>
            <a:ext cx="2619375" cy="16261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B57ECFC-5D6A-4F06-8339-FB75AC5BAB2D}"/>
              </a:ext>
            </a:extLst>
          </p:cNvPr>
          <p:cNvSpPr/>
          <p:nvPr/>
        </p:nvSpPr>
        <p:spPr>
          <a:xfrm>
            <a:off x="7516476" y="642084"/>
            <a:ext cx="4288302" cy="1476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Susceptible a: amicacina, ampicilina, </a:t>
            </a:r>
            <a:r>
              <a:rPr lang="es-ES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ceftiofur</a:t>
            </a:r>
            <a:r>
              <a:rPr lang="es-E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gentamicina, penicilina, </a:t>
            </a:r>
            <a:r>
              <a:rPr lang="es-ES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ticarcilina</a:t>
            </a:r>
            <a:r>
              <a:rPr lang="es-E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Sensibilidad intermedia: </a:t>
            </a:r>
            <a:r>
              <a:rPr lang="es-ES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enrofloxacina</a:t>
            </a:r>
            <a:r>
              <a:rPr lang="es-E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sulfonamidas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3615E5-8EDB-4AB5-9F1C-3E807CEE4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005" y="2597792"/>
            <a:ext cx="2639797" cy="405713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8F3861-EE9F-405D-BAFF-A4B2CC016946}"/>
              </a:ext>
            </a:extLst>
          </p:cNvPr>
          <p:cNvSpPr/>
          <p:nvPr/>
        </p:nvSpPr>
        <p:spPr>
          <a:xfrm>
            <a:off x="7868269" y="2597792"/>
            <a:ext cx="3688156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Tinción </a:t>
            </a:r>
            <a:r>
              <a:rPr lang="es-ES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DipQuick</a:t>
            </a:r>
            <a:r>
              <a:rPr lang="es-E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10 PMN x campo ( 40x10) y cadenas de cocos.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FCF4DB-2C63-40D1-B857-71A046090B11}"/>
              </a:ext>
            </a:extLst>
          </p:cNvPr>
          <p:cNvSpPr/>
          <p:nvPr/>
        </p:nvSpPr>
        <p:spPr>
          <a:xfrm>
            <a:off x="8714085" y="6028120"/>
            <a:ext cx="1463862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¿Que haríais?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D578BD-4354-4A19-BFE4-F04244A4125D}"/>
              </a:ext>
            </a:extLst>
          </p:cNvPr>
          <p:cNvSpPr/>
          <p:nvPr/>
        </p:nvSpPr>
        <p:spPr>
          <a:xfrm>
            <a:off x="7960813" y="4270728"/>
            <a:ext cx="3798221" cy="154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8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Diagnostico: </a:t>
            </a:r>
            <a:r>
              <a:rPr lang="es-ES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Streptococcus</a:t>
            </a:r>
            <a:r>
              <a:rPr lang="es-E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</a:t>
            </a:r>
            <a:r>
              <a:rPr lang="es-E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subesp</a:t>
            </a:r>
            <a:r>
              <a:rPr lang="es-E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zooepidermicus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265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E41D9-8B36-4EB8-B050-F61E0AFD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AFE139-29C9-4CF4-A893-167BAF3F06E4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219110" y="2543330"/>
            <a:ext cx="6149119" cy="1324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8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 </a:t>
            </a:r>
            <a:r>
              <a:rPr lang="es-ES" sz="8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Qué </a:t>
            </a:r>
            <a:r>
              <a:rPr lang="es-ES" sz="8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haríais?</a:t>
            </a:r>
            <a:endParaRPr lang="en-US" sz="8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83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E41D9-8B36-4EB8-B050-F61E0AFD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AFE139-29C9-4CF4-A893-167BAF3F06E4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130097" y="1554640"/>
            <a:ext cx="11931805" cy="587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:</a:t>
            </a:r>
            <a:endParaRPr lang="en-US" sz="1800" dirty="0">
              <a:solidFill>
                <a:schemeClr val="bg2"/>
              </a:solidFill>
            </a:endParaRPr>
          </a:p>
          <a:p>
            <a:r>
              <a:rPr lang="es-ES" sz="1800" dirty="0">
                <a:solidFill>
                  <a:schemeClr val="bg2"/>
                </a:solidFill>
              </a:rPr>
              <a:t> Lavado 3L </a:t>
            </a:r>
            <a:r>
              <a:rPr lang="es-ES" sz="1800" dirty="0" err="1">
                <a:solidFill>
                  <a:schemeClr val="bg2"/>
                </a:solidFill>
              </a:rPr>
              <a:t>Ringers</a:t>
            </a:r>
            <a:endParaRPr lang="es-ES" sz="1800" dirty="0">
              <a:solidFill>
                <a:schemeClr val="bg2"/>
              </a:solidFill>
            </a:endParaRPr>
          </a:p>
          <a:p>
            <a:endParaRPr lang="en-US" sz="1800" dirty="0">
              <a:solidFill>
                <a:schemeClr val="bg2"/>
              </a:solidFill>
            </a:endParaRPr>
          </a:p>
          <a:p>
            <a:r>
              <a:rPr lang="es-ES" sz="1800" dirty="0">
                <a:solidFill>
                  <a:schemeClr val="bg2"/>
                </a:solidFill>
              </a:rPr>
              <a:t> 1g </a:t>
            </a:r>
            <a:r>
              <a:rPr lang="es-ES" sz="1800" dirty="0" err="1">
                <a:solidFill>
                  <a:schemeClr val="bg2"/>
                </a:solidFill>
              </a:rPr>
              <a:t>Ceftiofur</a:t>
            </a:r>
            <a:r>
              <a:rPr lang="es-ES" sz="1800" dirty="0">
                <a:solidFill>
                  <a:schemeClr val="bg2"/>
                </a:solidFill>
              </a:rPr>
              <a:t> sódico en 20mL H20 3 días consecutivos</a:t>
            </a:r>
          </a:p>
          <a:p>
            <a:endParaRPr lang="en-US" sz="1800" dirty="0">
              <a:solidFill>
                <a:schemeClr val="bg2"/>
              </a:solidFill>
            </a:endParaRPr>
          </a:p>
          <a:p>
            <a:r>
              <a:rPr lang="es-ES" sz="1800" dirty="0">
                <a:solidFill>
                  <a:schemeClr val="bg2"/>
                </a:solidFill>
              </a:rPr>
              <a:t>Al 3r día de tratamiento se llevo a cabo una ecografía: LO 37mm, Edema moderado (2) y se le administro </a:t>
            </a:r>
            <a:r>
              <a:rPr lang="es-ES" sz="1800" dirty="0" err="1">
                <a:solidFill>
                  <a:schemeClr val="bg2"/>
                </a:solidFill>
              </a:rPr>
              <a:t>Ovuplant</a:t>
            </a:r>
            <a:r>
              <a:rPr lang="es-ES" sz="1800" dirty="0">
                <a:solidFill>
                  <a:schemeClr val="bg2"/>
                </a:solidFill>
              </a:rPr>
              <a:t>.</a:t>
            </a:r>
          </a:p>
          <a:p>
            <a:endParaRPr lang="en-US" sz="1800" dirty="0">
              <a:solidFill>
                <a:schemeClr val="bg2"/>
              </a:solidFill>
            </a:endParaRPr>
          </a:p>
          <a:p>
            <a:r>
              <a:rPr lang="es-ES" sz="1800" dirty="0">
                <a:solidFill>
                  <a:schemeClr val="bg2"/>
                </a:solidFill>
              </a:rPr>
              <a:t>Al día siguiente se la lava con 3L de </a:t>
            </a:r>
            <a:r>
              <a:rPr lang="es-ES" sz="1800" dirty="0" err="1">
                <a:solidFill>
                  <a:schemeClr val="bg2"/>
                </a:solidFill>
              </a:rPr>
              <a:t>Ringers</a:t>
            </a:r>
            <a:r>
              <a:rPr lang="es-ES" sz="1800" dirty="0">
                <a:solidFill>
                  <a:schemeClr val="bg2"/>
                </a:solidFill>
              </a:rPr>
              <a:t> a las 7am, además de inyectarla con </a:t>
            </a:r>
            <a:r>
              <a:rPr lang="es-ES" sz="1800" dirty="0" err="1">
                <a:solidFill>
                  <a:schemeClr val="bg2"/>
                </a:solidFill>
              </a:rPr>
              <a:t>Ceftiofur</a:t>
            </a:r>
            <a:r>
              <a:rPr lang="es-ES" sz="1800" dirty="0">
                <a:solidFill>
                  <a:schemeClr val="bg2"/>
                </a:solidFill>
              </a:rPr>
              <a:t> </a:t>
            </a:r>
            <a:r>
              <a:rPr lang="es-ES" sz="1800" dirty="0" err="1">
                <a:solidFill>
                  <a:schemeClr val="bg2"/>
                </a:solidFill>
              </a:rPr>
              <a:t>im</a:t>
            </a:r>
            <a:r>
              <a:rPr lang="es-ES" sz="1800" dirty="0">
                <a:solidFill>
                  <a:schemeClr val="bg2"/>
                </a:solidFill>
              </a:rPr>
              <a:t>, y se la insemina a las 11.</a:t>
            </a:r>
          </a:p>
          <a:p>
            <a:endParaRPr lang="en-US" sz="1800" dirty="0">
              <a:solidFill>
                <a:schemeClr val="bg2"/>
              </a:solidFill>
            </a:endParaRPr>
          </a:p>
          <a:p>
            <a:r>
              <a:rPr lang="es-ES" sz="1800" dirty="0">
                <a:solidFill>
                  <a:schemeClr val="bg2"/>
                </a:solidFill>
              </a:rPr>
              <a:t>Un segundo lavado con 3L se lleva a cabo hacia las 6 de la tarde y se la inyecta 20ui de oxitocina.</a:t>
            </a:r>
          </a:p>
          <a:p>
            <a:endParaRPr lang="en-US" sz="1800" dirty="0">
              <a:solidFill>
                <a:schemeClr val="bg2"/>
              </a:solidFill>
            </a:endParaRPr>
          </a:p>
          <a:p>
            <a:r>
              <a:rPr lang="es-ES" sz="1800" dirty="0">
                <a:solidFill>
                  <a:schemeClr val="bg2"/>
                </a:solidFill>
              </a:rPr>
              <a:t>Al día siguiente por la mañana se ve un CL en la eco y a la yegua se le administran 4 dosis de 20ui de oxitocina a lo largo de</a:t>
            </a:r>
          </a:p>
          <a:p>
            <a:r>
              <a:rPr lang="es-ES" sz="1800" dirty="0">
                <a:solidFill>
                  <a:schemeClr val="bg2"/>
                </a:solidFill>
              </a:rPr>
              <a:t> ese día. Se le hace una </a:t>
            </a:r>
            <a:r>
              <a:rPr lang="es-ES" sz="1800" dirty="0" err="1">
                <a:solidFill>
                  <a:schemeClr val="bg2"/>
                </a:solidFill>
              </a:rPr>
              <a:t>caslick</a:t>
            </a:r>
            <a:r>
              <a:rPr lang="es-ES" sz="1800" dirty="0">
                <a:solidFill>
                  <a:schemeClr val="bg2"/>
                </a:solidFill>
              </a:rPr>
              <a:t>.</a:t>
            </a:r>
            <a:endParaRPr lang="en-US" sz="1800" dirty="0">
              <a:solidFill>
                <a:schemeClr val="bg2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8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80E3B5-57A3-4A36-9BB6-C612805F4894}"/>
              </a:ext>
            </a:extLst>
          </p:cNvPr>
          <p:cNvSpPr/>
          <p:nvPr/>
        </p:nvSpPr>
        <p:spPr>
          <a:xfrm>
            <a:off x="3451077" y="601495"/>
            <a:ext cx="5289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Manejo reproductivo del caso</a:t>
            </a:r>
          </a:p>
        </p:txBody>
      </p:sp>
    </p:spTree>
    <p:extLst>
      <p:ext uri="{BB962C8B-B14F-4D97-AF65-F5344CB8AC3E}">
        <p14:creationId xmlns:p14="http://schemas.microsoft.com/office/powerpoint/2010/main" val="196636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26A0-76B0-4D92-8A3B-F4FB7FCB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La Endometritis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184F8-7D3E-4F39-85DA-53F65AF61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770" y="3244567"/>
            <a:ext cx="4205904" cy="2634153"/>
          </a:xfrm>
        </p:spPr>
        <p:txBody>
          <a:bodyPr>
            <a:normAutofit/>
          </a:bodyPr>
          <a:lstStyle/>
          <a:p>
            <a:r>
              <a:rPr lang="en-US" sz="2000" dirty="0"/>
              <a:t>Es una </a:t>
            </a:r>
            <a:r>
              <a:rPr lang="en-US" sz="2000" dirty="0" err="1"/>
              <a:t>enfermedad</a:t>
            </a:r>
            <a:r>
              <a:rPr lang="en-US" sz="2000" dirty="0"/>
              <a:t> </a:t>
            </a:r>
            <a:r>
              <a:rPr lang="en-US" sz="2000" dirty="0" err="1"/>
              <a:t>inflamatoria</a:t>
            </a:r>
            <a:r>
              <a:rPr lang="en-US" sz="2000" dirty="0"/>
              <a:t> del utero.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citologia</a:t>
            </a:r>
            <a:r>
              <a:rPr lang="en-US" sz="2000" dirty="0"/>
              <a:t>, mas de 2 PMN por campo.</a:t>
            </a:r>
          </a:p>
          <a:p>
            <a:r>
              <a:rPr lang="en-US" sz="2000" dirty="0"/>
              <a:t>Es la causa principal de </a:t>
            </a:r>
            <a:r>
              <a:rPr lang="en-US" sz="2000" dirty="0" err="1"/>
              <a:t>fertilidad</a:t>
            </a:r>
            <a:r>
              <a:rPr lang="en-US" sz="2000" dirty="0"/>
              <a:t> y </a:t>
            </a:r>
            <a:r>
              <a:rPr lang="en-US" sz="2000" dirty="0" err="1"/>
              <a:t>subfertilidad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yeguas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61169563-0C6E-483D-91B6-7AB8952A8FA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/>
          <a:stretch/>
        </p:blipFill>
        <p:spPr>
          <a:xfrm>
            <a:off x="5609063" y="691376"/>
            <a:ext cx="5887844" cy="5653668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91C663-2D66-4255-91B4-906F720E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B83D80-B29B-48B9-9B34-76AD9399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Tratamientos</a:t>
            </a:r>
            <a:r>
              <a:rPr lang="en-US" dirty="0"/>
              <a:t> para la Endometritis</a:t>
            </a:r>
          </a:p>
        </p:txBody>
      </p:sp>
    </p:spTree>
    <p:extLst>
      <p:ext uri="{BB962C8B-B14F-4D97-AF65-F5344CB8AC3E}">
        <p14:creationId xmlns:p14="http://schemas.microsoft.com/office/powerpoint/2010/main" val="2905111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E41D9-8B36-4EB8-B050-F61E0AFD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20</a:t>
            </a:fld>
            <a:endParaRPr lang="en-US" noProof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A9E7B-0E0B-4FE0-87B0-A14F24898F6A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204671" y="903320"/>
            <a:ext cx="4467689" cy="1215411"/>
          </a:xfrm>
        </p:spPr>
        <p:txBody>
          <a:bodyPr>
            <a:normAutofit/>
          </a:bodyPr>
          <a:lstStyle/>
          <a:p>
            <a:r>
              <a:rPr lang="es-ES" sz="4400" dirty="0"/>
              <a:t> </a:t>
            </a:r>
            <a:r>
              <a:rPr lang="es-ES" sz="44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14 días después….</a:t>
            </a:r>
            <a:endParaRPr lang="en-US" sz="44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137AE-5665-4134-9211-7BDD41E9C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1" y="1595462"/>
            <a:ext cx="5809786" cy="403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9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>
            <a:cxnSpLocks/>
          </p:cNvCxnSpPr>
          <p:nvPr/>
        </p:nvCxnSpPr>
        <p:spPr>
          <a:xfrm flipH="1">
            <a:off x="2378005" y="2017296"/>
            <a:ext cx="240112" cy="23325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cxnSpLocks/>
          </p:cNvCxnSpPr>
          <p:nvPr/>
        </p:nvCxnSpPr>
        <p:spPr>
          <a:xfrm>
            <a:off x="3646427" y="2228795"/>
            <a:ext cx="1" cy="96031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774" y="57360"/>
            <a:ext cx="2108180" cy="488304"/>
          </a:xfrm>
        </p:spPr>
        <p:txBody>
          <a:bodyPr>
            <a:normAutofit/>
          </a:bodyPr>
          <a:lstStyle/>
          <a:p>
            <a:r>
              <a:rPr lang="en-US" sz="1400" dirty="0"/>
              <a:t>Una </a:t>
            </a:r>
            <a:r>
              <a:rPr lang="es-ES" sz="1400" dirty="0"/>
              <a:t>Clasificación</a:t>
            </a:r>
            <a:r>
              <a:rPr lang="en-US" sz="1400" dirty="0"/>
              <a:t>….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5725" y="97665"/>
            <a:ext cx="2898113" cy="923450"/>
            <a:chOff x="3886200" y="1447800"/>
            <a:chExt cx="826033" cy="762000"/>
          </a:xfrm>
        </p:grpSpPr>
        <p:sp>
          <p:nvSpPr>
            <p:cNvPr id="5" name="Oval 4"/>
            <p:cNvSpPr/>
            <p:nvPr/>
          </p:nvSpPr>
          <p:spPr>
            <a:xfrm>
              <a:off x="3886200" y="1447800"/>
              <a:ext cx="762000" cy="762000"/>
            </a:xfrm>
            <a:prstGeom prst="ellipse">
              <a:avLst/>
            </a:prstGeom>
            <a:gradFill>
              <a:gsLst>
                <a:gs pos="35000">
                  <a:srgbClr val="00297A"/>
                </a:gs>
                <a:gs pos="7000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112157" y="1495989"/>
              <a:ext cx="600076" cy="63333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015292" y="1564029"/>
              <a:ext cx="522957" cy="33015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Endometritis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44055" y="2236265"/>
            <a:ext cx="1330774" cy="1314400"/>
            <a:chOff x="3886200" y="1447800"/>
            <a:chExt cx="762000" cy="762000"/>
          </a:xfrm>
          <a:solidFill>
            <a:schemeClr val="accent3">
              <a:lumMod val="75000"/>
            </a:schemeClr>
          </a:solidFill>
        </p:grpSpPr>
        <p:sp>
          <p:nvSpPr>
            <p:cNvPr id="29" name="Oval 28"/>
            <p:cNvSpPr/>
            <p:nvPr/>
          </p:nvSpPr>
          <p:spPr>
            <a:xfrm>
              <a:off x="3886200" y="1447800"/>
              <a:ext cx="762000" cy="762000"/>
            </a:xfrm>
            <a:prstGeom prst="ellipse">
              <a:avLst/>
            </a:prstGeom>
            <a:grp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967162" y="1472921"/>
              <a:ext cx="600076" cy="5276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61919" y="1659293"/>
              <a:ext cx="610573" cy="339013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Fisiologica</a:t>
              </a:r>
              <a:endParaRPr lang="en-US" sz="1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48h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28652" y="883987"/>
            <a:ext cx="2808629" cy="1314400"/>
            <a:chOff x="3886200" y="1447800"/>
            <a:chExt cx="762000" cy="762000"/>
          </a:xfrm>
          <a:solidFill>
            <a:schemeClr val="accent4">
              <a:lumMod val="75000"/>
            </a:schemeClr>
          </a:solidFill>
          <a:effectLst>
            <a:outerShdw blurRad="50800" dist="50800" dir="5400000" algn="ctr" rotWithShape="0">
              <a:schemeClr val="accent5"/>
            </a:outerShdw>
          </a:effectLst>
        </p:grpSpPr>
        <p:sp>
          <p:nvSpPr>
            <p:cNvPr id="33" name="Oval 32"/>
            <p:cNvSpPr/>
            <p:nvPr/>
          </p:nvSpPr>
          <p:spPr>
            <a:xfrm>
              <a:off x="3886200" y="1447800"/>
              <a:ext cx="762000" cy="762000"/>
            </a:xfrm>
            <a:prstGeom prst="ellipse">
              <a:avLst/>
            </a:prstGeom>
            <a:grp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967162" y="1472921"/>
              <a:ext cx="600076" cy="5276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86019" y="1730664"/>
              <a:ext cx="362363" cy="196271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No </a:t>
              </a:r>
              <a:r>
                <a:rPr lang="en-US" sz="1600" dirty="0" err="1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infecciosa</a:t>
              </a:r>
              <a:endParaRPr lang="en-US" sz="1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cxnSp>
        <p:nvCxnSpPr>
          <p:cNvPr id="156" name="Straight Connector 155"/>
          <p:cNvCxnSpPr>
            <a:cxnSpLocks/>
          </p:cNvCxnSpPr>
          <p:nvPr/>
        </p:nvCxnSpPr>
        <p:spPr>
          <a:xfrm flipH="1">
            <a:off x="6540416" y="1741114"/>
            <a:ext cx="1140230" cy="50793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cxnSpLocks/>
          </p:cNvCxnSpPr>
          <p:nvPr/>
        </p:nvCxnSpPr>
        <p:spPr>
          <a:xfrm flipH="1">
            <a:off x="5802455" y="3986540"/>
            <a:ext cx="93325" cy="24979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cxnSpLocks/>
          </p:cNvCxnSpPr>
          <p:nvPr/>
        </p:nvCxnSpPr>
        <p:spPr>
          <a:xfrm flipH="1" flipV="1">
            <a:off x="6620659" y="3992862"/>
            <a:ext cx="139776" cy="28909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cxnSpLocks/>
            <a:stCxn id="167" idx="5"/>
          </p:cNvCxnSpPr>
          <p:nvPr/>
        </p:nvCxnSpPr>
        <p:spPr>
          <a:xfrm>
            <a:off x="9845489" y="1921877"/>
            <a:ext cx="226478" cy="57081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5521906" y="2220639"/>
            <a:ext cx="1255311" cy="861801"/>
            <a:chOff x="3886200" y="1447800"/>
            <a:chExt cx="762000" cy="762000"/>
          </a:xfrm>
        </p:grpSpPr>
        <p:sp>
          <p:nvSpPr>
            <p:cNvPr id="163" name="Oval 162"/>
            <p:cNvSpPr/>
            <p:nvPr/>
          </p:nvSpPr>
          <p:spPr>
            <a:xfrm>
              <a:off x="3886200" y="1447800"/>
              <a:ext cx="762000" cy="762000"/>
            </a:xfrm>
            <a:prstGeom prst="ellipse">
              <a:avLst/>
            </a:prstGeom>
            <a:gradFill>
              <a:gsLst>
                <a:gs pos="35000">
                  <a:schemeClr val="tx1">
                    <a:lumMod val="65000"/>
                    <a:lumOff val="35000"/>
                  </a:schemeClr>
                </a:gs>
                <a:gs pos="7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3967162" y="1472921"/>
              <a:ext cx="600076" cy="527627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9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3932249" y="1539173"/>
              <a:ext cx="693011" cy="2993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Activa</a:t>
              </a:r>
              <a:endParaRPr lang="en-US" sz="1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7541160" y="799966"/>
            <a:ext cx="2699691" cy="1314400"/>
            <a:chOff x="3886200" y="1447800"/>
            <a:chExt cx="762000" cy="762000"/>
          </a:xfrm>
          <a:solidFill>
            <a:srgbClr val="FFC000"/>
          </a:solidFill>
        </p:grpSpPr>
        <p:sp>
          <p:nvSpPr>
            <p:cNvPr id="167" name="Oval 166"/>
            <p:cNvSpPr/>
            <p:nvPr/>
          </p:nvSpPr>
          <p:spPr>
            <a:xfrm>
              <a:off x="3886200" y="1447800"/>
              <a:ext cx="762000" cy="762000"/>
            </a:xfrm>
            <a:prstGeom prst="ellipse">
              <a:avLst/>
            </a:prstGeom>
            <a:grp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3967162" y="1472921"/>
              <a:ext cx="600076" cy="5276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122822" y="1730664"/>
              <a:ext cx="288757" cy="196271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Infecciosa</a:t>
              </a:r>
              <a:endParaRPr lang="en-US" sz="1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362575" y="4214738"/>
            <a:ext cx="762000" cy="762000"/>
            <a:chOff x="3886200" y="1447800"/>
            <a:chExt cx="762000" cy="762000"/>
          </a:xfrm>
        </p:grpSpPr>
        <p:sp>
          <p:nvSpPr>
            <p:cNvPr id="171" name="Oval 170"/>
            <p:cNvSpPr/>
            <p:nvPr/>
          </p:nvSpPr>
          <p:spPr>
            <a:xfrm>
              <a:off x="3886200" y="1447800"/>
              <a:ext cx="762000" cy="762000"/>
            </a:xfrm>
            <a:prstGeom prst="ellipse">
              <a:avLst/>
            </a:prstGeom>
            <a:solidFill>
              <a:srgbClr val="00CC99"/>
            </a:solidFill>
            <a:ln w="12700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3967162" y="1472921"/>
              <a:ext cx="600076" cy="527627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9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039413" y="1659523"/>
              <a:ext cx="455574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G+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6555518" y="4265715"/>
            <a:ext cx="762000" cy="762000"/>
            <a:chOff x="3886200" y="1447800"/>
            <a:chExt cx="762000" cy="7620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75" name="Oval 174"/>
            <p:cNvSpPr/>
            <p:nvPr/>
          </p:nvSpPr>
          <p:spPr>
            <a:xfrm>
              <a:off x="3886200" y="1447800"/>
              <a:ext cx="762000" cy="762000"/>
            </a:xfrm>
            <a:prstGeom prst="ellipse">
              <a:avLst/>
            </a:prstGeom>
            <a:grp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3967162" y="1472921"/>
              <a:ext cx="600076" cy="5276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889084" y="1536413"/>
              <a:ext cx="756233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G –</a:t>
              </a:r>
              <a:endPara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Biofilm</a:t>
              </a:r>
            </a:p>
          </p:txBody>
        </p:sp>
      </p:grpSp>
      <p:sp>
        <p:nvSpPr>
          <p:cNvPr id="179" name="Oval 178"/>
          <p:cNvSpPr/>
          <p:nvPr/>
        </p:nvSpPr>
        <p:spPr>
          <a:xfrm>
            <a:off x="8712443" y="2495439"/>
            <a:ext cx="1669678" cy="762000"/>
          </a:xfrm>
          <a:prstGeom prst="ellipse">
            <a:avLst/>
          </a:prstGeom>
          <a:gradFill>
            <a:gsLst>
              <a:gs pos="35000">
                <a:schemeClr val="tx1">
                  <a:lumMod val="65000"/>
                  <a:lumOff val="35000"/>
                </a:schemeClr>
              </a:gs>
              <a:gs pos="70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600" kern="0" dirty="0" err="1">
                <a:solidFill>
                  <a:sysClr val="window" lastClr="FFFFFF"/>
                </a:solidFill>
                <a:latin typeface="Calibri"/>
              </a:rPr>
              <a:t>Subclinica</a:t>
            </a:r>
            <a:endParaRPr lang="en-US" sz="1600" kern="0" dirty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8775074" y="3977830"/>
            <a:ext cx="1642505" cy="1428469"/>
            <a:chOff x="4336048" y="1710963"/>
            <a:chExt cx="762000" cy="762000"/>
          </a:xfrm>
          <a:solidFill>
            <a:srgbClr val="00CC99"/>
          </a:solidFill>
        </p:grpSpPr>
        <p:sp>
          <p:nvSpPr>
            <p:cNvPr id="183" name="Oval 182"/>
            <p:cNvSpPr/>
            <p:nvPr/>
          </p:nvSpPr>
          <p:spPr>
            <a:xfrm>
              <a:off x="4336048" y="1710963"/>
              <a:ext cx="762000" cy="762000"/>
            </a:xfrm>
            <a:prstGeom prst="ellipse">
              <a:avLst/>
            </a:prstGeom>
            <a:grp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4470364" y="1912777"/>
              <a:ext cx="474213" cy="344778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Strep </a:t>
              </a:r>
              <a:r>
                <a:rPr lang="en-US" sz="1200" dirty="0" err="1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Durmientes</a:t>
              </a:r>
              <a:endParaRPr lang="en-US" sz="1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/>
              <a:r>
                <a:rPr lang="en-US" sz="1200" dirty="0" err="1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BeActivate</a:t>
              </a:r>
              <a:endParaRPr lang="en-US" sz="1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71A9395-70D6-4A6F-BBFC-EE8B3B910FCA}"/>
              </a:ext>
            </a:extLst>
          </p:cNvPr>
          <p:cNvCxnSpPr>
            <a:cxnSpLocks/>
            <a:endCxn id="96" idx="0"/>
          </p:cNvCxnSpPr>
          <p:nvPr/>
        </p:nvCxnSpPr>
        <p:spPr>
          <a:xfrm flipH="1">
            <a:off x="3333338" y="4196137"/>
            <a:ext cx="224038" cy="7862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1713285-2F05-458B-A3A8-C581E351D7A9}"/>
              </a:ext>
            </a:extLst>
          </p:cNvPr>
          <p:cNvCxnSpPr>
            <a:cxnSpLocks/>
            <a:stCxn id="84" idx="3"/>
          </p:cNvCxnSpPr>
          <p:nvPr/>
        </p:nvCxnSpPr>
        <p:spPr>
          <a:xfrm flipH="1">
            <a:off x="2679864" y="4025961"/>
            <a:ext cx="312292" cy="16891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17244F0-EF41-4DB8-8268-304EB961791E}"/>
              </a:ext>
            </a:extLst>
          </p:cNvPr>
          <p:cNvGrpSpPr/>
          <p:nvPr/>
        </p:nvGrpSpPr>
        <p:grpSpPr>
          <a:xfrm>
            <a:off x="2734474" y="3213893"/>
            <a:ext cx="1759566" cy="951397"/>
            <a:chOff x="3902540" y="1420477"/>
            <a:chExt cx="762000" cy="75247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682F73-6788-4640-A88E-D0D39F81D07F}"/>
                </a:ext>
              </a:extLst>
            </p:cNvPr>
            <p:cNvSpPr/>
            <p:nvPr/>
          </p:nvSpPr>
          <p:spPr>
            <a:xfrm>
              <a:off x="3902540" y="1420477"/>
              <a:ext cx="762000" cy="752475"/>
            </a:xfrm>
            <a:prstGeom prst="ellipse">
              <a:avLst/>
            </a:prstGeom>
            <a:grp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92D3260-1360-4BFC-9586-8A93C6FC6A55}"/>
                </a:ext>
              </a:extLst>
            </p:cNvPr>
            <p:cNvSpPr/>
            <p:nvPr/>
          </p:nvSpPr>
          <p:spPr>
            <a:xfrm>
              <a:off x="3967162" y="1472921"/>
              <a:ext cx="600076" cy="5276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8FD6938-AD14-42C1-B5AD-B1618CFE8302}"/>
                </a:ext>
              </a:extLst>
            </p:cNvPr>
            <p:cNvSpPr txBox="1"/>
            <p:nvPr/>
          </p:nvSpPr>
          <p:spPr>
            <a:xfrm>
              <a:off x="4035351" y="1597548"/>
              <a:ext cx="463697" cy="462508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Patologica</a:t>
              </a:r>
              <a:endParaRPr lang="en-US" sz="1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PMIE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5849A1A-8F98-4DA3-9150-FB7AEDD7D3C1}"/>
              </a:ext>
            </a:extLst>
          </p:cNvPr>
          <p:cNvGrpSpPr>
            <a:grpSpLocks noChangeAspect="1"/>
          </p:cNvGrpSpPr>
          <p:nvPr/>
        </p:nvGrpSpPr>
        <p:grpSpPr>
          <a:xfrm>
            <a:off x="1729379" y="4123063"/>
            <a:ext cx="1154317" cy="636049"/>
            <a:chOff x="3886200" y="1447800"/>
            <a:chExt cx="762000" cy="762000"/>
          </a:xfrm>
          <a:solidFill>
            <a:srgbClr val="F47070"/>
          </a:solidFill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FE42A13-CCF7-4CED-9271-7C5EB6404C1F}"/>
                </a:ext>
              </a:extLst>
            </p:cNvPr>
            <p:cNvSpPr/>
            <p:nvPr/>
          </p:nvSpPr>
          <p:spPr>
            <a:xfrm>
              <a:off x="3886200" y="1447800"/>
              <a:ext cx="762000" cy="762000"/>
            </a:xfrm>
            <a:prstGeom prst="ellipse">
              <a:avLst/>
            </a:prstGeom>
            <a:grp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319F8CD-0407-4B98-9C95-1906E7A11886}"/>
                </a:ext>
              </a:extLst>
            </p:cNvPr>
            <p:cNvSpPr/>
            <p:nvPr/>
          </p:nvSpPr>
          <p:spPr>
            <a:xfrm>
              <a:off x="3967162" y="1472921"/>
              <a:ext cx="600076" cy="5276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2CB41C6-5E03-4002-B7A6-3491A95DDC69}"/>
                </a:ext>
              </a:extLst>
            </p:cNvPr>
            <p:cNvSpPr txBox="1"/>
            <p:nvPr/>
          </p:nvSpPr>
          <p:spPr>
            <a:xfrm>
              <a:off x="4206229" y="1644438"/>
              <a:ext cx="121947" cy="368723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5DD3CEA-6E01-406E-BCF3-1C2FEE27E6C0}"/>
              </a:ext>
            </a:extLst>
          </p:cNvPr>
          <p:cNvGrpSpPr>
            <a:grpSpLocks noChangeAspect="1"/>
          </p:cNvGrpSpPr>
          <p:nvPr/>
        </p:nvGrpSpPr>
        <p:grpSpPr>
          <a:xfrm>
            <a:off x="1891835" y="4982434"/>
            <a:ext cx="2940550" cy="1236703"/>
            <a:chOff x="3702161" y="1447800"/>
            <a:chExt cx="1152634" cy="762000"/>
          </a:xfrm>
          <a:solidFill>
            <a:srgbClr val="92D050"/>
          </a:solidFill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C8A520C-2C06-49DF-A6DC-18BF61BF500E}"/>
                </a:ext>
              </a:extLst>
            </p:cNvPr>
            <p:cNvSpPr/>
            <p:nvPr/>
          </p:nvSpPr>
          <p:spPr>
            <a:xfrm>
              <a:off x="3886200" y="1447800"/>
              <a:ext cx="762000" cy="762000"/>
            </a:xfrm>
            <a:prstGeom prst="ellipse">
              <a:avLst/>
            </a:prstGeom>
            <a:grp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FB545D6-E3F6-44FA-81FB-1E1D6B075E1A}"/>
                </a:ext>
              </a:extLst>
            </p:cNvPr>
            <p:cNvSpPr/>
            <p:nvPr/>
          </p:nvSpPr>
          <p:spPr>
            <a:xfrm>
              <a:off x="3967162" y="1472921"/>
              <a:ext cx="600076" cy="5276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6E3E1B6-74A8-4EC6-AB97-806E65850569}"/>
                </a:ext>
              </a:extLst>
            </p:cNvPr>
            <p:cNvSpPr txBox="1"/>
            <p:nvPr/>
          </p:nvSpPr>
          <p:spPr>
            <a:xfrm>
              <a:off x="3702161" y="1733980"/>
              <a:ext cx="1152634" cy="1896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Fluidos</a:t>
              </a:r>
              <a:endParaRPr lang="en-US" sz="1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246F053-464C-4593-81D7-FCC86484D40B}"/>
              </a:ext>
            </a:extLst>
          </p:cNvPr>
          <p:cNvGrpSpPr>
            <a:grpSpLocks noChangeAspect="1"/>
          </p:cNvGrpSpPr>
          <p:nvPr/>
        </p:nvGrpSpPr>
        <p:grpSpPr>
          <a:xfrm>
            <a:off x="4027549" y="4189463"/>
            <a:ext cx="1197858" cy="859176"/>
            <a:chOff x="3454681" y="1123817"/>
            <a:chExt cx="1674711" cy="53954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267194D-1A86-494E-8485-907C93E8908E}"/>
                </a:ext>
              </a:extLst>
            </p:cNvPr>
            <p:cNvSpPr/>
            <p:nvPr/>
          </p:nvSpPr>
          <p:spPr>
            <a:xfrm>
              <a:off x="3454681" y="1123817"/>
              <a:ext cx="1674711" cy="539542"/>
            </a:xfrm>
            <a:prstGeom prst="ellipse">
              <a:avLst/>
            </a:prstGeom>
            <a:grp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2A91845-92EE-461B-82CF-AA759263DDFA}"/>
                </a:ext>
              </a:extLst>
            </p:cNvPr>
            <p:cNvSpPr txBox="1"/>
            <p:nvPr/>
          </p:nvSpPr>
          <p:spPr>
            <a:xfrm>
              <a:off x="3634707" y="1252643"/>
              <a:ext cx="1253529" cy="3285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Corticoesteroides</a:t>
              </a:r>
              <a:endParaRPr lang="en-US" sz="1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B57AA72-D962-4544-B6AD-C39B1F4BB01A}"/>
              </a:ext>
            </a:extLst>
          </p:cNvPr>
          <p:cNvCxnSpPr>
            <a:cxnSpLocks/>
          </p:cNvCxnSpPr>
          <p:nvPr/>
        </p:nvCxnSpPr>
        <p:spPr>
          <a:xfrm>
            <a:off x="4255594" y="4021335"/>
            <a:ext cx="223099" cy="17816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EF637BA-34C4-42DC-9DCE-6FB5E898E848}"/>
              </a:ext>
            </a:extLst>
          </p:cNvPr>
          <p:cNvSpPr/>
          <p:nvPr/>
        </p:nvSpPr>
        <p:spPr>
          <a:xfrm>
            <a:off x="1782775" y="4288254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Ecbolicos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5F370A0-BC4B-48D9-BD12-E4E9F0C39095}"/>
              </a:ext>
            </a:extLst>
          </p:cNvPr>
          <p:cNvCxnSpPr>
            <a:cxnSpLocks/>
          </p:cNvCxnSpPr>
          <p:nvPr/>
        </p:nvCxnSpPr>
        <p:spPr>
          <a:xfrm>
            <a:off x="9581523" y="3280200"/>
            <a:ext cx="0" cy="67740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6A83AE3-1487-45AF-8D2B-8FB60C702900}"/>
              </a:ext>
            </a:extLst>
          </p:cNvPr>
          <p:cNvGrpSpPr/>
          <p:nvPr/>
        </p:nvGrpSpPr>
        <p:grpSpPr>
          <a:xfrm>
            <a:off x="4702782" y="3222069"/>
            <a:ext cx="2699690" cy="707301"/>
            <a:chOff x="2991383" y="1447800"/>
            <a:chExt cx="2382956" cy="707301"/>
          </a:xfrm>
          <a:solidFill>
            <a:srgbClr val="C4D947"/>
          </a:solidFill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0219D9E-A742-45B6-A916-C02D49F6368B}"/>
                </a:ext>
              </a:extLst>
            </p:cNvPr>
            <p:cNvSpPr/>
            <p:nvPr/>
          </p:nvSpPr>
          <p:spPr>
            <a:xfrm>
              <a:off x="2991383" y="1447800"/>
              <a:ext cx="2382956" cy="707301"/>
            </a:xfrm>
            <a:prstGeom prst="ellipse">
              <a:avLst/>
            </a:prstGeom>
            <a:grp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53E5520E-7D7D-41D8-9060-E13D32148DDF}"/>
                </a:ext>
              </a:extLst>
            </p:cNvPr>
            <p:cNvSpPr/>
            <p:nvPr/>
          </p:nvSpPr>
          <p:spPr>
            <a:xfrm>
              <a:off x="3967162" y="1472921"/>
              <a:ext cx="600076" cy="5276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6BB4719B-0483-41D1-85AE-4F51246919D8}"/>
                </a:ext>
              </a:extLst>
            </p:cNvPr>
            <p:cNvSpPr txBox="1"/>
            <p:nvPr/>
          </p:nvSpPr>
          <p:spPr>
            <a:xfrm>
              <a:off x="3301369" y="1659523"/>
              <a:ext cx="1931669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Cultivo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 y </a:t>
              </a:r>
              <a:r>
                <a:rPr lang="en-US" sz="1600" dirty="0" err="1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Antibioterapia</a:t>
              </a:r>
              <a:endParaRPr lang="en-US" sz="1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F2FCB768-81EA-453F-AC20-6F91721E5026}"/>
              </a:ext>
            </a:extLst>
          </p:cNvPr>
          <p:cNvGrpSpPr/>
          <p:nvPr/>
        </p:nvGrpSpPr>
        <p:grpSpPr>
          <a:xfrm>
            <a:off x="5255987" y="5217207"/>
            <a:ext cx="1146468" cy="975439"/>
            <a:chOff x="3847850" y="1447800"/>
            <a:chExt cx="838698" cy="762000"/>
          </a:xfrm>
          <a:solidFill>
            <a:srgbClr val="C569AD"/>
          </a:solidFill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DFE27378-C4EF-402D-97F6-B0E460D79B86}"/>
                </a:ext>
              </a:extLst>
            </p:cNvPr>
            <p:cNvSpPr/>
            <p:nvPr/>
          </p:nvSpPr>
          <p:spPr>
            <a:xfrm>
              <a:off x="3886200" y="1447800"/>
              <a:ext cx="762000" cy="762000"/>
            </a:xfrm>
            <a:prstGeom prst="ellipse">
              <a:avLst/>
            </a:prstGeom>
            <a:grp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E3D8825F-827A-4961-8920-DB624D6A890D}"/>
                </a:ext>
              </a:extLst>
            </p:cNvPr>
            <p:cNvSpPr/>
            <p:nvPr/>
          </p:nvSpPr>
          <p:spPr>
            <a:xfrm>
              <a:off x="3967162" y="1472921"/>
              <a:ext cx="600076" cy="5276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4DB08064-F4B1-4F64-8286-F5587A63A64B}"/>
                </a:ext>
              </a:extLst>
            </p:cNvPr>
            <p:cNvSpPr txBox="1"/>
            <p:nvPr/>
          </p:nvSpPr>
          <p:spPr>
            <a:xfrm>
              <a:off x="3847850" y="1696563"/>
              <a:ext cx="838698" cy="2644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Mucoliticos</a:t>
              </a:r>
              <a:endPara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F8DDF3F8-38C4-4B36-8D6C-E1BE801BB10A}"/>
              </a:ext>
            </a:extLst>
          </p:cNvPr>
          <p:cNvGrpSpPr/>
          <p:nvPr/>
        </p:nvGrpSpPr>
        <p:grpSpPr>
          <a:xfrm>
            <a:off x="7244927" y="5194481"/>
            <a:ext cx="1095122" cy="762000"/>
            <a:chOff x="3886200" y="1447800"/>
            <a:chExt cx="762000" cy="762000"/>
          </a:xfrm>
          <a:solidFill>
            <a:srgbClr val="9E4EE0"/>
          </a:solidFill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9A194564-1139-4887-A59C-14E4C8632EE4}"/>
                </a:ext>
              </a:extLst>
            </p:cNvPr>
            <p:cNvSpPr/>
            <p:nvPr/>
          </p:nvSpPr>
          <p:spPr>
            <a:xfrm>
              <a:off x="3886200" y="1447800"/>
              <a:ext cx="762000" cy="762000"/>
            </a:xfrm>
            <a:prstGeom prst="ellipse">
              <a:avLst/>
            </a:prstGeom>
            <a:grp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7A094A9F-33DA-4CAA-8807-8AB769912474}"/>
                </a:ext>
              </a:extLst>
            </p:cNvPr>
            <p:cNvSpPr/>
            <p:nvPr/>
          </p:nvSpPr>
          <p:spPr>
            <a:xfrm>
              <a:off x="3967162" y="1472921"/>
              <a:ext cx="600076" cy="5276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2979829C-BEF6-4B60-87BD-E9918781AAB6}"/>
                </a:ext>
              </a:extLst>
            </p:cNvPr>
            <p:cNvSpPr txBox="1"/>
            <p:nvPr/>
          </p:nvSpPr>
          <p:spPr>
            <a:xfrm>
              <a:off x="3973496" y="1659523"/>
              <a:ext cx="587409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Otros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….</a:t>
              </a:r>
            </a:p>
          </p:txBody>
        </p:sp>
      </p:grp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BED9C4E7-4B7F-4D34-BB9C-F2B05B26909E}"/>
              </a:ext>
            </a:extLst>
          </p:cNvPr>
          <p:cNvCxnSpPr>
            <a:cxnSpLocks/>
            <a:endCxn id="201" idx="3"/>
          </p:cNvCxnSpPr>
          <p:nvPr/>
        </p:nvCxnSpPr>
        <p:spPr>
          <a:xfrm flipH="1">
            <a:off x="8214591" y="5098901"/>
            <a:ext cx="821410" cy="47658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EF7B9A3-8706-41B8-A34D-4BB27AF6D108}"/>
              </a:ext>
            </a:extLst>
          </p:cNvPr>
          <p:cNvCxnSpPr>
            <a:cxnSpLocks/>
            <a:endCxn id="195" idx="0"/>
          </p:cNvCxnSpPr>
          <p:nvPr/>
        </p:nvCxnSpPr>
        <p:spPr>
          <a:xfrm flipH="1">
            <a:off x="5829226" y="4846956"/>
            <a:ext cx="769397" cy="3702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ED6C2DB5-1C2B-49E5-9264-C7D2C1CEFC2E}"/>
              </a:ext>
            </a:extLst>
          </p:cNvPr>
          <p:cNvCxnSpPr>
            <a:cxnSpLocks/>
            <a:stCxn id="175" idx="5"/>
            <a:endCxn id="200" idx="0"/>
          </p:cNvCxnSpPr>
          <p:nvPr/>
        </p:nvCxnSpPr>
        <p:spPr>
          <a:xfrm>
            <a:off x="7205926" y="4916124"/>
            <a:ext cx="586562" cy="30347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680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718" y="378278"/>
            <a:ext cx="2183780" cy="650105"/>
          </a:xfrm>
        </p:spPr>
        <p:txBody>
          <a:bodyPr/>
          <a:lstStyle/>
          <a:p>
            <a:r>
              <a:rPr lang="en-US" dirty="0" err="1"/>
              <a:t>Ecbolicos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53A7C-9A52-4DF3-BC76-1D80C20004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733" y="1157357"/>
            <a:ext cx="3379960" cy="1817649"/>
          </a:xfrm>
        </p:spPr>
        <p:txBody>
          <a:bodyPr>
            <a:normAutofit/>
          </a:bodyPr>
          <a:lstStyle/>
          <a:p>
            <a:r>
              <a:rPr lang="en-US" sz="4000" dirty="0"/>
              <a:t>Oxitocina</a:t>
            </a:r>
          </a:p>
          <a:p>
            <a:r>
              <a:rPr lang="en-US" sz="1600" dirty="0"/>
              <a:t>10-20ui iv</a:t>
            </a:r>
          </a:p>
          <a:p>
            <a:r>
              <a:rPr lang="en-US" sz="1600" dirty="0" err="1"/>
              <a:t>Estimula</a:t>
            </a:r>
            <a:r>
              <a:rPr lang="en-US" sz="1600" dirty="0"/>
              <a:t> </a:t>
            </a:r>
            <a:r>
              <a:rPr lang="en-US" sz="1600" dirty="0" err="1"/>
              <a:t>contracciones</a:t>
            </a:r>
            <a:r>
              <a:rPr lang="en-US" sz="1600" dirty="0"/>
              <a:t> 30-45mim</a:t>
            </a:r>
          </a:p>
          <a:p>
            <a:endParaRPr lang="en-US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17732-5EA3-4A69-AEE0-84A64CCC774E}"/>
              </a:ext>
            </a:extLst>
          </p:cNvPr>
          <p:cNvSpPr txBox="1"/>
          <p:nvPr/>
        </p:nvSpPr>
        <p:spPr>
          <a:xfrm>
            <a:off x="42292" y="2962064"/>
            <a:ext cx="3904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    Cloprostenol</a:t>
            </a:r>
          </a:p>
          <a:p>
            <a:r>
              <a:rPr lang="es-ES" sz="1600" dirty="0"/>
              <a:t>                        40- 500mcg </a:t>
            </a:r>
            <a:r>
              <a:rPr lang="es-ES" sz="1600" dirty="0" err="1"/>
              <a:t>im</a:t>
            </a:r>
            <a:endParaRPr lang="es-ES" sz="1600" dirty="0"/>
          </a:p>
          <a:p>
            <a:r>
              <a:rPr lang="es-ES" sz="1600" dirty="0"/>
              <a:t>        Estimula contracciones </a:t>
            </a:r>
            <a:r>
              <a:rPr lang="es-ES" sz="1600" dirty="0" err="1"/>
              <a:t>dte</a:t>
            </a:r>
            <a:r>
              <a:rPr lang="es-ES" sz="1600" dirty="0"/>
              <a:t> 2-4 horas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72CD5-A87F-460D-BCE1-A61A4401343B}"/>
              </a:ext>
            </a:extLst>
          </p:cNvPr>
          <p:cNvSpPr txBox="1"/>
          <p:nvPr/>
        </p:nvSpPr>
        <p:spPr>
          <a:xfrm>
            <a:off x="3946359" y="1331226"/>
            <a:ext cx="4092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C000"/>
                </a:solidFill>
              </a:rPr>
              <a:t>Hasta 1 hora antes de la cubrición y desde 4h después. Hasta 48h </a:t>
            </a:r>
            <a:r>
              <a:rPr lang="es-ES" dirty="0" err="1">
                <a:solidFill>
                  <a:srgbClr val="FFC000"/>
                </a:solidFill>
              </a:rPr>
              <a:t>postovulación</a:t>
            </a:r>
            <a:r>
              <a:rPr lang="es-ES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CF574-E5F0-4283-AA9B-160D1BDA480F}"/>
              </a:ext>
            </a:extLst>
          </p:cNvPr>
          <p:cNvSpPr txBox="1"/>
          <p:nvPr/>
        </p:nvSpPr>
        <p:spPr>
          <a:xfrm>
            <a:off x="8186074" y="1608225"/>
            <a:ext cx="356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C000"/>
                </a:solidFill>
              </a:rPr>
              <a:t>Después del lavado con fluidos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870DCC-9A58-4A5D-AD7A-8EBFF306918A}"/>
              </a:ext>
            </a:extLst>
          </p:cNvPr>
          <p:cNvSpPr txBox="1"/>
          <p:nvPr/>
        </p:nvSpPr>
        <p:spPr>
          <a:xfrm>
            <a:off x="4037041" y="3239063"/>
            <a:ext cx="6335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C000"/>
                </a:solidFill>
              </a:rPr>
              <a:t>Mejor no administrar después de la ovulación debido a efectos adversos en la formación del cuerpo lúteo. Se puede usar en intervalos de 6h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7965B6-39C4-4A27-BE0D-9047CE73D1CE}"/>
              </a:ext>
            </a:extLst>
          </p:cNvPr>
          <p:cNvSpPr/>
          <p:nvPr/>
        </p:nvSpPr>
        <p:spPr>
          <a:xfrm>
            <a:off x="516788" y="5525615"/>
            <a:ext cx="109516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i="1" dirty="0">
                <a:solidFill>
                  <a:schemeClr val="bg2"/>
                </a:solidFill>
                <a:latin typeface="Segoe UI" panose="020B0502040204020203" pitchFamily="34" charset="0"/>
              </a:rPr>
              <a:t>Effect of Oxytocin and PGF2a on Luteal Formation, Function, and Pregnancy Rates in mares (</a:t>
            </a:r>
            <a:r>
              <a:rPr lang="en-IE" sz="1400" i="1" dirty="0" err="1">
                <a:solidFill>
                  <a:schemeClr val="bg2"/>
                </a:solidFill>
                <a:latin typeface="Segoe UI" panose="020B0502040204020203" pitchFamily="34" charset="0"/>
              </a:rPr>
              <a:t>M.H.T.Troedsson</a:t>
            </a:r>
            <a:r>
              <a:rPr lang="en-IE" sz="1400" i="1" dirty="0">
                <a:solidFill>
                  <a:schemeClr val="bg2"/>
                </a:solidFill>
                <a:latin typeface="Segoe UI" panose="020B0502040204020203" pitchFamily="34" charset="0"/>
              </a:rPr>
              <a:t> et al. 2001)</a:t>
            </a:r>
          </a:p>
          <a:p>
            <a:br>
              <a:rPr lang="en-IE" sz="1400" i="1" dirty="0">
                <a:solidFill>
                  <a:schemeClr val="bg2"/>
                </a:solidFill>
              </a:rPr>
            </a:br>
            <a:r>
              <a:rPr lang="en-IE" sz="1400" i="1" dirty="0">
                <a:solidFill>
                  <a:schemeClr val="bg2"/>
                </a:solidFill>
                <a:latin typeface="Segoe UI" panose="020B0502040204020203" pitchFamily="34" charset="0"/>
              </a:rPr>
              <a:t>Assessment of the effect of three treatments to remove intrauterine fluid on pregnancy rate in the mare</a:t>
            </a:r>
            <a:br>
              <a:rPr lang="en-IE" sz="1400" i="1" dirty="0">
                <a:solidFill>
                  <a:schemeClr val="bg2"/>
                </a:solidFill>
              </a:rPr>
            </a:br>
            <a:r>
              <a:rPr lang="en-IE" sz="1400" i="1" dirty="0">
                <a:solidFill>
                  <a:schemeClr val="bg2"/>
                </a:solidFill>
              </a:rPr>
              <a:t>(</a:t>
            </a:r>
            <a:r>
              <a:rPr lang="en-IE" sz="1400" i="1" dirty="0">
                <a:solidFill>
                  <a:schemeClr val="bg2"/>
                </a:solidFill>
                <a:latin typeface="Segoe UI" panose="020B0502040204020203" pitchFamily="34" charset="0"/>
              </a:rPr>
              <a:t>J. F. </a:t>
            </a:r>
            <a:r>
              <a:rPr lang="en-IE" sz="1400" i="1" dirty="0" err="1">
                <a:solidFill>
                  <a:schemeClr val="bg2"/>
                </a:solidFill>
                <a:latin typeface="Segoe UI" panose="020B0502040204020203" pitchFamily="34" charset="0"/>
              </a:rPr>
              <a:t>Pycock</a:t>
            </a:r>
            <a:r>
              <a:rPr lang="en-IE" sz="1400" i="1" dirty="0">
                <a:solidFill>
                  <a:schemeClr val="bg2"/>
                </a:solidFill>
                <a:latin typeface="Segoe UI" panose="020B0502040204020203" pitchFamily="34" charset="0"/>
              </a:rPr>
              <a:t> and J. R. Newcombe, 1996</a:t>
            </a:r>
            <a:r>
              <a:rPr lang="en-IE" sz="1400" dirty="0">
                <a:solidFill>
                  <a:schemeClr val="bg2"/>
                </a:solidFill>
                <a:latin typeface="Segoe UI" panose="020B0502040204020203" pitchFamily="34" charset="0"/>
              </a:rPr>
              <a:t>)</a:t>
            </a:r>
            <a:endParaRPr lang="es-E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6C22-D0C4-4D8E-86F7-1A902F1C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41" y="288558"/>
            <a:ext cx="5046573" cy="1049931"/>
          </a:xfrm>
        </p:spPr>
        <p:txBody>
          <a:bodyPr/>
          <a:lstStyle/>
          <a:p>
            <a:r>
              <a:rPr lang="en-US" dirty="0" err="1"/>
              <a:t>Lavados</a:t>
            </a:r>
            <a:r>
              <a:rPr lang="en-US" dirty="0"/>
              <a:t> con </a:t>
            </a:r>
            <a:r>
              <a:rPr lang="en-US" dirty="0" err="1"/>
              <a:t>Fluidos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BE5B37-5B62-411B-BD45-E04DD958A3F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99141" y="1648146"/>
            <a:ext cx="5009495" cy="4139337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4h Post-</a:t>
            </a:r>
            <a:r>
              <a:rPr lang="en-US" sz="22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cubricion</a:t>
            </a:r>
            <a:r>
              <a:rPr lang="en-US" sz="2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22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post-inseminacion</a:t>
            </a:r>
            <a:r>
              <a:rPr lang="en-US" sz="2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en-US" sz="2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Entre 1 y 4L (Ringers o </a:t>
            </a:r>
            <a:r>
              <a:rPr lang="en-US" sz="2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Hartmans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  <a:p>
            <a:endParaRPr lang="en-US" sz="2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Hay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quien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recupera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el volume;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pero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si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el cervix es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funcional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la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alternativa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es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depositar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los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fluidos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y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posteriormente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admistrar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oxitocina. La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teoria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esta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tecnica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es que no solo la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yegua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debiera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hacer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mejor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el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trabajo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evacuacion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que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nosotros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sino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que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asi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tambien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lavamos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el 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vestibulo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vaginal y el cervix.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FA9DAA9F-5926-4BC1-8F7B-06E0B1C2F01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/>
          <a:stretch/>
        </p:blipFill>
        <p:spPr>
          <a:xfrm>
            <a:off x="6108356" y="49352"/>
            <a:ext cx="5245444" cy="524544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328BF-D489-4F39-BA27-5AD38E91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B5262-30A5-4063-A21E-56FCACC4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60" y="5878720"/>
            <a:ext cx="8854986" cy="298800"/>
          </a:xfrm>
        </p:spPr>
        <p:txBody>
          <a:bodyPr/>
          <a:lstStyle/>
          <a:p>
            <a:r>
              <a:rPr lang="en-US" sz="1200" i="1" dirty="0">
                <a:solidFill>
                  <a:schemeClr val="bg2"/>
                </a:solidFill>
              </a:rPr>
              <a:t>Advances in the Diagnosis and treatment of chronic infectious and post-mating-induced Endometritis in the mare .  MM Le Blanc, 2010)</a:t>
            </a:r>
          </a:p>
        </p:txBody>
      </p:sp>
    </p:spTree>
    <p:extLst>
      <p:ext uri="{BB962C8B-B14F-4D97-AF65-F5344CB8AC3E}">
        <p14:creationId xmlns:p14="http://schemas.microsoft.com/office/powerpoint/2010/main" val="214944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3284" y="680480"/>
            <a:ext cx="3943408" cy="569086"/>
          </a:xfrm>
        </p:spPr>
        <p:txBody>
          <a:bodyPr/>
          <a:lstStyle/>
          <a:p>
            <a:r>
              <a:rPr lang="en-US" dirty="0" err="1"/>
              <a:t>Corticoesteroides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71FA33-E828-4801-B104-D9EE37E432DE}"/>
              </a:ext>
            </a:extLst>
          </p:cNvPr>
          <p:cNvSpPr>
            <a:spLocks noGrp="1"/>
          </p:cNvSpPr>
          <p:nvPr>
            <p:ph type="body" idx="29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Dexametasona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inyectada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DFBDB4-30C1-4168-A5E2-42A184496F62}"/>
              </a:ext>
            </a:extLst>
          </p:cNvPr>
          <p:cNvSpPr>
            <a:spLocks noGrp="1"/>
          </p:cNvSpPr>
          <p:nvPr>
            <p:ph type="body" idx="2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30-50mg 2mg/ml) iv/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im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Previamente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a la </a:t>
            </a:r>
            <a:r>
              <a:rPr lang="es-E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cubrición. </a:t>
            </a:r>
          </a:p>
          <a:p>
            <a:pPr marL="0" indent="0">
              <a:buNone/>
            </a:pPr>
            <a:endParaRPr lang="en-US" i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bg2"/>
                </a:solidFill>
              </a:rPr>
              <a:t>The use of dexamethasone administered to mares at breeding time in the modulation of persistent mating induced endometritis.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bg2"/>
                </a:solidFill>
              </a:rPr>
              <a:t>(</a:t>
            </a:r>
            <a:r>
              <a:rPr lang="en-US" i="1" dirty="0" err="1">
                <a:solidFill>
                  <a:schemeClr val="bg2"/>
                </a:solidFill>
              </a:rPr>
              <a:t>Bucca</a:t>
            </a:r>
            <a:r>
              <a:rPr lang="en-US" i="1" dirty="0">
                <a:solidFill>
                  <a:schemeClr val="bg2"/>
                </a:solidFill>
              </a:rPr>
              <a:t> et al. 2008)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E7D97E-00B7-4F79-BFF8-2D7EDFAE5F02}"/>
              </a:ext>
            </a:extLst>
          </p:cNvPr>
          <p:cNvSpPr>
            <a:spLocks noGrp="1"/>
          </p:cNvSpPr>
          <p:nvPr>
            <p:ph type="body" idx="3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Prednisolona oral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D2D95B-77BF-49F5-AFBD-07FDD7C43B82}"/>
              </a:ext>
            </a:extLst>
          </p:cNvPr>
          <p:cNvSpPr>
            <a:spLocks noGrp="1"/>
          </p:cNvSpPr>
          <p:nvPr>
            <p:ph type="body" idx="3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1mg/KG po,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previmente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a la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cubricion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52B98C-5C1E-46B1-B54D-F830C622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</a:p>
        </p:txBody>
      </p:sp>
    </p:spTree>
    <p:extLst>
      <p:ext uri="{BB962C8B-B14F-4D97-AF65-F5344CB8AC3E}">
        <p14:creationId xmlns:p14="http://schemas.microsoft.com/office/powerpoint/2010/main" val="26509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5365-4521-4F81-B6BD-11364F3F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Antibioticos</a:t>
            </a:r>
            <a:r>
              <a:rPr lang="en-US" dirty="0"/>
              <a:t> </a:t>
            </a:r>
            <a:r>
              <a:rPr lang="en-US" dirty="0" err="1"/>
              <a:t>intrauterinos</a:t>
            </a:r>
            <a:endParaRPr lang="en-US" dirty="0"/>
          </a:p>
        </p:txBody>
      </p:sp>
      <p:graphicFrame>
        <p:nvGraphicFramePr>
          <p:cNvPr id="9" name="Table Placeholder 8" descr="Table">
            <a:extLst>
              <a:ext uri="{FF2B5EF4-FFF2-40B4-BE49-F238E27FC236}">
                <a16:creationId xmlns:a16="http://schemas.microsoft.com/office/drawing/2014/main" id="{310E0F95-76C3-48B4-BEFB-5B1DB71B97E0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1408929157"/>
              </p:ext>
            </p:extLst>
          </p:nvPr>
        </p:nvGraphicFramePr>
        <p:xfrm>
          <a:off x="4003287" y="446048"/>
          <a:ext cx="7410069" cy="5892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373">
                  <a:extLst>
                    <a:ext uri="{9D8B030D-6E8A-4147-A177-3AD203B41FA5}">
                      <a16:colId xmlns:a16="http://schemas.microsoft.com/office/drawing/2014/main" val="164802800"/>
                    </a:ext>
                  </a:extLst>
                </a:gridCol>
                <a:gridCol w="4657696">
                  <a:extLst>
                    <a:ext uri="{9D8B030D-6E8A-4147-A177-3AD203B41FA5}">
                      <a16:colId xmlns:a16="http://schemas.microsoft.com/office/drawing/2014/main" val="1653645961"/>
                    </a:ext>
                  </a:extLst>
                </a:gridCol>
              </a:tblGrid>
              <a:tr h="6510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Antibioticos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Intrauterinos</a:t>
                      </a:r>
                      <a:endParaRPr lang="ru-RU" sz="1800" b="1" i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Dosis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924912"/>
                  </a:ext>
                </a:extLst>
              </a:tr>
              <a:tr h="3775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Penicilina</a:t>
                      </a:r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Procainica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 mL </a:t>
                      </a:r>
                      <a:r>
                        <a:rPr lang="en-US" sz="1400" i="0" kern="1200" dirty="0" err="1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i="0" kern="1200" dirty="0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50-60mL SF</a:t>
                      </a:r>
                      <a:endParaRPr lang="ru-RU" sz="1400" i="0" kern="1200" dirty="0">
                        <a:solidFill>
                          <a:schemeClr val="bg2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825263"/>
                  </a:ext>
                </a:extLst>
              </a:tr>
              <a:tr h="5348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Penicilina</a:t>
                      </a:r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Potasica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5Millones de U </a:t>
                      </a:r>
                      <a:endParaRPr lang="ru-RU" sz="1400" i="0" kern="1200" dirty="0">
                        <a:solidFill>
                          <a:schemeClr val="bg2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2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612503"/>
                  </a:ext>
                </a:extLst>
              </a:tr>
              <a:tr h="3775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Amoxicilina</a:t>
                      </a:r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+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Clavulanico</a:t>
                      </a:r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acido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ru-RU" sz="1400" i="0" kern="1200" dirty="0">
                        <a:solidFill>
                          <a:schemeClr val="bg2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380785"/>
                  </a:ext>
                </a:extLst>
              </a:tr>
              <a:tr h="3775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Ticarcilina</a:t>
                      </a:r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+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clavulánico</a:t>
                      </a:r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ácido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3.1-6g</a:t>
                      </a:r>
                      <a:endParaRPr lang="ru-RU" sz="1400" i="0" kern="1200" dirty="0">
                        <a:solidFill>
                          <a:schemeClr val="bg2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2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977462"/>
                  </a:ext>
                </a:extLst>
              </a:tr>
              <a:tr h="3775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Ampicilina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1-3g </a:t>
                      </a:r>
                      <a:r>
                        <a:rPr lang="en-US" sz="1400" i="0" kern="1200" dirty="0" err="1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i="0" kern="1200" dirty="0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60mL SF  </a:t>
                      </a:r>
                      <a:endParaRPr lang="ru-RU" sz="1400" i="0" kern="1200" dirty="0">
                        <a:solidFill>
                          <a:schemeClr val="bg2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806537"/>
                  </a:ext>
                </a:extLst>
              </a:tr>
              <a:tr h="8060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Ceftiofur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Sodico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bg2"/>
                          </a:solidFill>
                        </a:rPr>
                        <a:t>                                                                    1g en 60mL SF</a:t>
                      </a:r>
                    </a:p>
                    <a:p>
                      <a:endParaRPr lang="es-E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2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909821"/>
                  </a:ext>
                </a:extLst>
              </a:tr>
              <a:tr h="5270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Gentamicina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bg2"/>
                          </a:solidFill>
                        </a:rPr>
                        <a:t>                                  1-3g en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NaHCO3 o 60mL de Ringers</a:t>
                      </a:r>
                      <a:endParaRPr lang="es-E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2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749726"/>
                  </a:ext>
                </a:extLst>
              </a:tr>
              <a:tr h="5270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Amicacina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9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1-2g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>
                              <a:lumMod val="9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9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10-20mL NaHCO3; 60mLs Ringers</a:t>
                      </a:r>
                      <a:endParaRPr lang="es-E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929021"/>
                  </a:ext>
                </a:extLst>
              </a:tr>
              <a:tr h="3967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Sulfonamidas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2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403119"/>
                  </a:ext>
                </a:extLst>
              </a:tr>
              <a:tr h="3775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Neomicina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bg2"/>
                          </a:solidFill>
                        </a:rPr>
                        <a:t>                                                                                 3-4g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393806"/>
                  </a:ext>
                </a:extLst>
              </a:tr>
              <a:tr h="5620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Penicilina</a:t>
                      </a:r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Procainica</a:t>
                      </a:r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y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Gentamicina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bg2"/>
                          </a:solidFill>
                        </a:rPr>
                        <a:t>                           P 15mL + G 6-10mL + </a:t>
                      </a:r>
                      <a:r>
                        <a:rPr lang="es-ES" sz="1400" dirty="0" err="1">
                          <a:solidFill>
                            <a:schemeClr val="bg2"/>
                          </a:solidFill>
                        </a:rPr>
                        <a:t>Ringers</a:t>
                      </a:r>
                      <a:r>
                        <a:rPr lang="es-ES" sz="1400" dirty="0">
                          <a:solidFill>
                            <a:schemeClr val="bg2"/>
                          </a:solidFill>
                        </a:rPr>
                        <a:t> hasta 60mL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2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853485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45F57-2399-46AA-85F3-D790CEA7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9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5365-4521-4F81-B6BD-11364F3F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Antibioticos</a:t>
            </a:r>
            <a:r>
              <a:rPr lang="en-US" dirty="0"/>
              <a:t> </a:t>
            </a:r>
            <a:r>
              <a:rPr lang="en-US" dirty="0" err="1"/>
              <a:t>intrauterinos</a:t>
            </a:r>
            <a:endParaRPr lang="en-US" dirty="0"/>
          </a:p>
        </p:txBody>
      </p:sp>
      <p:graphicFrame>
        <p:nvGraphicFramePr>
          <p:cNvPr id="9" name="Table Placeholder 8" descr="Table">
            <a:extLst>
              <a:ext uri="{FF2B5EF4-FFF2-40B4-BE49-F238E27FC236}">
                <a16:creationId xmlns:a16="http://schemas.microsoft.com/office/drawing/2014/main" id="{310E0F95-76C3-48B4-BEFB-5B1DB71B97E0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2657432655"/>
              </p:ext>
            </p:extLst>
          </p:nvPr>
        </p:nvGraphicFramePr>
        <p:xfrm>
          <a:off x="3791415" y="133579"/>
          <a:ext cx="7822664" cy="5977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014">
                  <a:extLst>
                    <a:ext uri="{9D8B030D-6E8A-4147-A177-3AD203B41FA5}">
                      <a16:colId xmlns:a16="http://schemas.microsoft.com/office/drawing/2014/main" val="164802800"/>
                    </a:ext>
                  </a:extLst>
                </a:gridCol>
                <a:gridCol w="4909650">
                  <a:extLst>
                    <a:ext uri="{9D8B030D-6E8A-4147-A177-3AD203B41FA5}">
                      <a16:colId xmlns:a16="http://schemas.microsoft.com/office/drawing/2014/main" val="1653645961"/>
                    </a:ext>
                  </a:extLst>
                </a:gridCol>
              </a:tblGrid>
              <a:tr h="6604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Antibioticos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Intrauterinos</a:t>
                      </a:r>
                      <a:endParaRPr lang="ru-RU" sz="1800" b="1" i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Dosis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924912"/>
                  </a:ext>
                </a:extLst>
              </a:tr>
              <a:tr h="3829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Penicilina</a:t>
                      </a:r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Procainica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 mL </a:t>
                      </a:r>
                      <a:r>
                        <a:rPr lang="en-US" sz="1400" i="0" kern="1200" dirty="0" err="1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i="0" kern="1200" dirty="0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50-60mL SF</a:t>
                      </a:r>
                      <a:endParaRPr lang="ru-RU" sz="1400" i="0" kern="1200" dirty="0">
                        <a:solidFill>
                          <a:schemeClr val="bg2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825263"/>
                  </a:ext>
                </a:extLst>
              </a:tr>
              <a:tr h="54248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Penicilina</a:t>
                      </a:r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Potasica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5Millones de UI </a:t>
                      </a:r>
                      <a:endParaRPr lang="ru-RU" sz="1400" i="0" kern="1200" dirty="0">
                        <a:solidFill>
                          <a:schemeClr val="bg2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2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612503"/>
                  </a:ext>
                </a:extLst>
              </a:tr>
              <a:tr h="3829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Amoxicilina</a:t>
                      </a:r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+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Clavulanico</a:t>
                      </a:r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acido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ru-RU" sz="1400" i="0" kern="1200" dirty="0">
                        <a:solidFill>
                          <a:schemeClr val="bg2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380785"/>
                  </a:ext>
                </a:extLst>
              </a:tr>
              <a:tr h="3829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Ticarcilina</a:t>
                      </a:r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+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clavulánico</a:t>
                      </a:r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ácido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3.1-6g</a:t>
                      </a:r>
                      <a:endParaRPr lang="ru-RU" sz="1400" i="0" kern="1200" dirty="0">
                        <a:solidFill>
                          <a:schemeClr val="bg2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2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977462"/>
                  </a:ext>
                </a:extLst>
              </a:tr>
              <a:tr h="3829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Ampicilina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1-3g </a:t>
                      </a:r>
                      <a:r>
                        <a:rPr lang="en-US" sz="1400" i="0" kern="1200" dirty="0" err="1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i="0" kern="1200" dirty="0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60mL SF  </a:t>
                      </a:r>
                      <a:endParaRPr lang="ru-RU" sz="1400" i="0" kern="1200" dirty="0">
                        <a:solidFill>
                          <a:schemeClr val="bg2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806537"/>
                  </a:ext>
                </a:extLst>
              </a:tr>
              <a:tr h="8176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Ceftiofur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Sodico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bg2"/>
                          </a:solidFill>
                        </a:rPr>
                        <a:t>                                                                    1g en 60mL SF</a:t>
                      </a:r>
                    </a:p>
                    <a:p>
                      <a:endParaRPr lang="es-E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2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909821"/>
                  </a:ext>
                </a:extLst>
              </a:tr>
              <a:tr h="5346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Gentamicina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bg2"/>
                          </a:solidFill>
                        </a:rPr>
                        <a:t>                                  1-3g en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NaHCO3 o 60mL de Ringers</a:t>
                      </a:r>
                      <a:endParaRPr lang="es-E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2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749726"/>
                  </a:ext>
                </a:extLst>
              </a:tr>
              <a:tr h="5346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Amicacina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9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1-2g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>
                              <a:lumMod val="9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9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10-20mL NaHCO3; 60mLs Ringers</a:t>
                      </a:r>
                      <a:endParaRPr lang="es-E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929021"/>
                  </a:ext>
                </a:extLst>
              </a:tr>
              <a:tr h="4024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Sulfonamidas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2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403119"/>
                  </a:ext>
                </a:extLst>
              </a:tr>
              <a:tr h="3829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Neomicina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bg2"/>
                          </a:solidFill>
                        </a:rPr>
                        <a:t>                                                        3-4g en 60mL de </a:t>
                      </a:r>
                      <a:r>
                        <a:rPr lang="es-ES" sz="1400" dirty="0" err="1">
                          <a:solidFill>
                            <a:schemeClr val="bg2"/>
                          </a:solidFill>
                        </a:rPr>
                        <a:t>Ringers</a:t>
                      </a:r>
                      <a:endParaRPr lang="es-E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393806"/>
                  </a:ext>
                </a:extLst>
              </a:tr>
              <a:tr h="5701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Penicilina</a:t>
                      </a:r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Procainica</a:t>
                      </a:r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y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Gentamicina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bg2"/>
                          </a:solidFill>
                        </a:rPr>
                        <a:t>                           P 15mL + G 6-10mL + </a:t>
                      </a:r>
                      <a:r>
                        <a:rPr lang="es-ES" sz="1400" dirty="0" err="1">
                          <a:solidFill>
                            <a:schemeClr val="bg2"/>
                          </a:solidFill>
                        </a:rPr>
                        <a:t>Ringers</a:t>
                      </a:r>
                      <a:r>
                        <a:rPr lang="es-ES" sz="1400" dirty="0">
                          <a:solidFill>
                            <a:schemeClr val="bg2"/>
                          </a:solidFill>
                        </a:rPr>
                        <a:t> hasta 60mL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2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853485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45F57-2399-46AA-85F3-D790CEA7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2AE583-0C33-4B05-907E-BB19DE11D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61142"/>
              </p:ext>
            </p:extLst>
          </p:nvPr>
        </p:nvGraphicFramePr>
        <p:xfrm>
          <a:off x="3791415" y="5977057"/>
          <a:ext cx="7822664" cy="725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014">
                  <a:extLst>
                    <a:ext uri="{9D8B030D-6E8A-4147-A177-3AD203B41FA5}">
                      <a16:colId xmlns:a16="http://schemas.microsoft.com/office/drawing/2014/main" val="828462795"/>
                    </a:ext>
                  </a:extLst>
                </a:gridCol>
                <a:gridCol w="4909650">
                  <a:extLst>
                    <a:ext uri="{9D8B030D-6E8A-4147-A177-3AD203B41FA5}">
                      <a16:colId xmlns:a16="http://schemas.microsoft.com/office/drawing/2014/main" val="3077437630"/>
                    </a:ext>
                  </a:extLst>
                </a:gridCol>
              </a:tblGrid>
              <a:tr h="2822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Nistatina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bg2"/>
                          </a:solidFill>
                        </a:rPr>
                        <a:t>                                                              </a:t>
                      </a:r>
                      <a:r>
                        <a:rPr lang="es-ES" sz="1400" b="0" dirty="0">
                          <a:solidFill>
                            <a:schemeClr val="bg2"/>
                          </a:solidFill>
                        </a:rPr>
                        <a:t>0.5-2.5 millones UI                                                          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431615"/>
                  </a:ext>
                </a:extLst>
              </a:tr>
              <a:tr h="4202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Fluconazol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bg2"/>
                          </a:solidFill>
                        </a:rPr>
                        <a:t>                                                                        100mg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2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169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118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5365-4521-4F81-B6BD-11364F3F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59" y="2251826"/>
            <a:ext cx="3911599" cy="1177174"/>
          </a:xfrm>
        </p:spPr>
        <p:txBody>
          <a:bodyPr/>
          <a:lstStyle/>
          <a:p>
            <a:r>
              <a:rPr lang="en-US" dirty="0" err="1"/>
              <a:t>Antibioticos</a:t>
            </a:r>
            <a:r>
              <a:rPr lang="en-US" dirty="0"/>
              <a:t> </a:t>
            </a:r>
            <a:r>
              <a:rPr lang="en-US" dirty="0" err="1"/>
              <a:t>sistemicos</a:t>
            </a:r>
            <a:endParaRPr lang="en-US" dirty="0"/>
          </a:p>
        </p:txBody>
      </p:sp>
      <p:graphicFrame>
        <p:nvGraphicFramePr>
          <p:cNvPr id="9" name="Table Placeholder 8" descr="Table">
            <a:extLst>
              <a:ext uri="{FF2B5EF4-FFF2-40B4-BE49-F238E27FC236}">
                <a16:creationId xmlns:a16="http://schemas.microsoft.com/office/drawing/2014/main" id="{310E0F95-76C3-48B4-BEFB-5B1DB71B97E0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2839252582"/>
              </p:ext>
            </p:extLst>
          </p:nvPr>
        </p:nvGraphicFramePr>
        <p:xfrm>
          <a:off x="4611484" y="2069414"/>
          <a:ext cx="6456745" cy="278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458">
                  <a:extLst>
                    <a:ext uri="{9D8B030D-6E8A-4147-A177-3AD203B41FA5}">
                      <a16:colId xmlns:a16="http://schemas.microsoft.com/office/drawing/2014/main" val="164802800"/>
                    </a:ext>
                  </a:extLst>
                </a:gridCol>
                <a:gridCol w="3870287">
                  <a:extLst>
                    <a:ext uri="{9D8B030D-6E8A-4147-A177-3AD203B41FA5}">
                      <a16:colId xmlns:a16="http://schemas.microsoft.com/office/drawing/2014/main" val="1653645961"/>
                    </a:ext>
                  </a:extLst>
                </a:gridCol>
              </a:tblGrid>
              <a:tr h="7041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Antibioticos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Sistemicos</a:t>
                      </a:r>
                      <a:endParaRPr lang="ru-RU" sz="1800" b="1" i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9249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Ceftiofur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Sodico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2.2-4.4 mg/KG iv/</a:t>
                      </a:r>
                      <a:r>
                        <a:rPr lang="en-US" sz="1400" i="0" kern="1200" dirty="0" err="1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</a:t>
                      </a:r>
                      <a:endParaRPr lang="ru-RU" sz="1400" i="0" kern="1200" dirty="0">
                        <a:solidFill>
                          <a:schemeClr val="bg2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82526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Ceftiofur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cristalino</a:t>
                      </a:r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acido</a:t>
                      </a:r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libre (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Exceede</a:t>
                      </a:r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)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6.6 mg </a:t>
                      </a:r>
                      <a:r>
                        <a:rPr lang="en-US" sz="1400" i="0" kern="1200" dirty="0" err="1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</a:t>
                      </a:r>
                      <a:r>
                        <a:rPr lang="en-US" sz="1400" i="0" kern="1200" dirty="0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2 </a:t>
                      </a:r>
                      <a:r>
                        <a:rPr lang="en-US" sz="1400" i="0" kern="1200" dirty="0" err="1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inyecciones</a:t>
                      </a:r>
                      <a:r>
                        <a:rPr lang="en-US" sz="1400" i="0" kern="1200" dirty="0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4d </a:t>
                      </a:r>
                      <a:r>
                        <a:rPr lang="en-US" sz="1400" i="0" kern="1200" dirty="0" err="1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intervalo</a:t>
                      </a:r>
                      <a:endParaRPr lang="ru-RU" sz="1400" i="0" kern="1200" dirty="0">
                        <a:solidFill>
                          <a:schemeClr val="bg2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2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6125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Enrofloxacina</a:t>
                      </a:r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inyectable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5mg/KG iv </a:t>
                      </a:r>
                      <a:endParaRPr lang="ru-RU" sz="1400" i="0" kern="1200" dirty="0">
                        <a:solidFill>
                          <a:schemeClr val="bg2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38078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Enrofloxacina</a:t>
                      </a:r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oral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7.5mg/KG po </a:t>
                      </a:r>
                      <a:endParaRPr lang="ru-RU" sz="1400" i="0" kern="1200" dirty="0">
                        <a:solidFill>
                          <a:schemeClr val="bg2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2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97746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Gentamicina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6.6mg/KG iv</a:t>
                      </a:r>
                      <a:endParaRPr lang="ru-RU" sz="1400" i="0" kern="1200" dirty="0">
                        <a:solidFill>
                          <a:schemeClr val="bg2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80653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Sulfonamidas</a:t>
                      </a:r>
                      <a:r>
                        <a:rPr lang="en-US" sz="1200" b="1" kern="1200" dirty="0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con </a:t>
                      </a:r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trimetroprim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i="0" kern="1200" dirty="0">
                          <a:solidFill>
                            <a:schemeClr val="bg2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 mg/KG po</a:t>
                      </a:r>
                      <a:endParaRPr lang="ru-RU" sz="1400" i="0" kern="1200" dirty="0">
                        <a:solidFill>
                          <a:schemeClr val="bg2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2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90982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45F57-2399-46AA-85F3-D790CEA7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EA537B1-80ED-4FE6-9B45-A2B3D0445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465556"/>
              </p:ext>
            </p:extLst>
          </p:nvPr>
        </p:nvGraphicFramePr>
        <p:xfrm>
          <a:off x="4594302" y="4839827"/>
          <a:ext cx="647392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554">
                  <a:extLst>
                    <a:ext uri="{9D8B030D-6E8A-4147-A177-3AD203B41FA5}">
                      <a16:colId xmlns:a16="http://schemas.microsoft.com/office/drawing/2014/main" val="828462795"/>
                    </a:ext>
                  </a:extLst>
                </a:gridCol>
                <a:gridCol w="4052372">
                  <a:extLst>
                    <a:ext uri="{9D8B030D-6E8A-4147-A177-3AD203B41FA5}">
                      <a16:colId xmlns:a16="http://schemas.microsoft.com/office/drawing/2014/main" val="3077437630"/>
                    </a:ext>
                  </a:extLst>
                </a:gridCol>
              </a:tblGrid>
              <a:tr h="5118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>
                          <a:solidFill>
                            <a:srgbClr val="0F172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Fluconazol</a:t>
                      </a:r>
                      <a:endParaRPr lang="ru-RU" sz="1200" b="1" kern="1200" dirty="0">
                        <a:solidFill>
                          <a:srgbClr val="0F172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bg2"/>
                          </a:solidFill>
                        </a:rPr>
                        <a:t>                                                                                      </a:t>
                      </a:r>
                      <a:r>
                        <a:rPr lang="es-ES" sz="1400" b="0" dirty="0">
                          <a:solidFill>
                            <a:schemeClr val="bg2"/>
                          </a:solidFill>
                        </a:rPr>
                        <a:t>                  14mg/KG inicio, después 5mg/KG q24h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431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791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BBBB"/>
      </a:dk1>
      <a:lt1>
        <a:srgbClr val="000000"/>
      </a:lt1>
      <a:dk2>
        <a:srgbClr val="999999"/>
      </a:dk2>
      <a:lt2>
        <a:srgbClr val="FFFFFF"/>
      </a:lt2>
      <a:accent1>
        <a:srgbClr val="004448"/>
      </a:accent1>
      <a:accent2>
        <a:srgbClr val="482845"/>
      </a:accent2>
      <a:accent3>
        <a:srgbClr val="7A0000"/>
      </a:accent3>
      <a:accent4>
        <a:srgbClr val="969959"/>
      </a:accent4>
      <a:accent5>
        <a:srgbClr val="225B5F"/>
      </a:accent5>
      <a:accent6>
        <a:srgbClr val="3D8C41"/>
      </a:accent6>
      <a:hlink>
        <a:srgbClr val="7F7F7F"/>
      </a:hlink>
      <a:folHlink>
        <a:srgbClr val="7F7F7F"/>
      </a:folHlink>
    </a:clrScheme>
    <a:fontScheme name="Custom 13">
      <a:majorFont>
        <a:latin typeface="Gill Sans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56488565_Futuristic pitch deck_AAS_v4" id="{81C854B4-8588-4171-B50E-9B042741D072}" vid="{97BC3161-E59E-4E12-8009-4336211748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26A944-A9F4-4295-9B5E-C397EB1318B9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743C61-8CA7-48FF-B2A3-6055DA854C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2965D8-9C19-4E48-8421-5D6B21FC4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1143</Words>
  <Application>Microsoft Office PowerPoint</Application>
  <PresentationFormat>Widescreen</PresentationFormat>
  <Paragraphs>223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Courier New</vt:lpstr>
      <vt:lpstr>Gill Sans MT</vt:lpstr>
      <vt:lpstr>NexusSans</vt:lpstr>
      <vt:lpstr>NexusSerif</vt:lpstr>
      <vt:lpstr>Segoe UI</vt:lpstr>
      <vt:lpstr>Segoe UI Light</vt:lpstr>
      <vt:lpstr>Office Theme</vt:lpstr>
      <vt:lpstr>Trataminetos para la Endometritis</vt:lpstr>
      <vt:lpstr>La Endometritis</vt:lpstr>
      <vt:lpstr>Una Clasificación….</vt:lpstr>
      <vt:lpstr>Ecbolicos</vt:lpstr>
      <vt:lpstr>Lavados con Fluidos</vt:lpstr>
      <vt:lpstr>Corticoesteroides</vt:lpstr>
      <vt:lpstr>Antibioticos intrauterinos</vt:lpstr>
      <vt:lpstr>Antibioticos intrauterinos</vt:lpstr>
      <vt:lpstr>Antibioticos sistemicos</vt:lpstr>
      <vt:lpstr>Mucoliticos y agentes que facilitan acceso a las bacterias y actuan sobre el biofilm</vt:lpstr>
      <vt:lpstr>Combinaciones Para el tratamineto del Biofilm</vt:lpstr>
      <vt:lpstr>PowerPoint Presentation</vt:lpstr>
      <vt:lpstr>OTROS</vt:lpstr>
      <vt:lpstr>PowerPoint Presentation</vt:lpstr>
      <vt:lpstr>Caso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2019-10-16T20:30:33Z</dcterms:created>
  <dcterms:modified xsi:type="dcterms:W3CDTF">2019-10-17T11:21:50Z</dcterms:modified>
</cp:coreProperties>
</file>